
<file path=[Content_Types].xml><?xml version="1.0" encoding="utf-8"?>
<Types xmlns="http://schemas.openxmlformats.org/package/2006/content-types">
  <Default Extension="jpg" ContentType="image/jpeg"/>
  <Default Extension="emf" ContentType="image/x-emf"/>
  <Default Extension="xlsx" ContentType="application/vnd.openxmlformats-officedocument.spreadsheetml.sheet"/>
  <Default Extension="jpeg" ContentType="image/jpeg"/>
  <Default Extension="xml" ContentType="application/xml"/>
  <Default Extension="mp4" ContentType="video/mp4"/>
  <Default Extension="vml" ContentType="application/vnd.openxmlformats-officedocument.vmlDrawing"/>
  <Default Extension="png" ContentType="image/png"/>
  <Default Extension="wdp" ContentType="image/vnd.ms-photo"/>
  <Default Extension="bin" ContentType="application/vnd.openxmlformats-officedocument.oleObject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9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486" r:id="rId3"/>
    <p:sldId id="523" r:id="rId4"/>
    <p:sldId id="495" r:id="rId5"/>
    <p:sldId id="496" r:id="rId6"/>
    <p:sldId id="497" r:id="rId7"/>
    <p:sldId id="499" r:id="rId8"/>
    <p:sldId id="500" r:id="rId9"/>
    <p:sldId id="501" r:id="rId10"/>
    <p:sldId id="502" r:id="rId11"/>
    <p:sldId id="503" r:id="rId12"/>
    <p:sldId id="482" r:id="rId13"/>
    <p:sldId id="260" r:id="rId14"/>
    <p:sldId id="442" r:id="rId15"/>
    <p:sldId id="492" r:id="rId16"/>
    <p:sldId id="493" r:id="rId17"/>
    <p:sldId id="494" r:id="rId18"/>
    <p:sldId id="488" r:id="rId19"/>
    <p:sldId id="447" r:id="rId20"/>
    <p:sldId id="517" r:id="rId21"/>
    <p:sldId id="518" r:id="rId22"/>
    <p:sldId id="519" r:id="rId23"/>
    <p:sldId id="520" r:id="rId24"/>
    <p:sldId id="521" r:id="rId25"/>
    <p:sldId id="524" r:id="rId26"/>
    <p:sldId id="525" r:id="rId27"/>
    <p:sldId id="526" r:id="rId28"/>
    <p:sldId id="454" r:id="rId29"/>
    <p:sldId id="527" r:id="rId30"/>
    <p:sldId id="528" r:id="rId31"/>
    <p:sldId id="530" r:id="rId32"/>
    <p:sldId id="368" r:id="rId33"/>
    <p:sldId id="529" r:id="rId34"/>
    <p:sldId id="367" r:id="rId35"/>
    <p:sldId id="369" r:id="rId36"/>
    <p:sldId id="406" r:id="rId37"/>
    <p:sldId id="538" r:id="rId38"/>
    <p:sldId id="370" r:id="rId39"/>
    <p:sldId id="371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4" r:id="rId48"/>
    <p:sldId id="385" r:id="rId49"/>
    <p:sldId id="386" r:id="rId50"/>
    <p:sldId id="409" r:id="rId51"/>
    <p:sldId id="389" r:id="rId52"/>
    <p:sldId id="390" r:id="rId53"/>
    <p:sldId id="391" r:id="rId54"/>
    <p:sldId id="392" r:id="rId55"/>
    <p:sldId id="394" r:id="rId56"/>
    <p:sldId id="395" r:id="rId57"/>
    <p:sldId id="396" r:id="rId58"/>
    <p:sldId id="532" r:id="rId59"/>
    <p:sldId id="533" r:id="rId60"/>
    <p:sldId id="534" r:id="rId61"/>
    <p:sldId id="535" r:id="rId62"/>
    <p:sldId id="536" r:id="rId63"/>
    <p:sldId id="537" r:id="rId64"/>
    <p:sldId id="397" r:id="rId65"/>
    <p:sldId id="398" r:id="rId66"/>
    <p:sldId id="399" r:id="rId67"/>
    <p:sldId id="400" r:id="rId68"/>
    <p:sldId id="401" r:id="rId69"/>
    <p:sldId id="402" r:id="rId70"/>
    <p:sldId id="459" r:id="rId71"/>
    <p:sldId id="460" r:id="rId72"/>
    <p:sldId id="461" r:id="rId73"/>
    <p:sldId id="462" r:id="rId74"/>
    <p:sldId id="463" r:id="rId75"/>
    <p:sldId id="465" r:id="rId76"/>
    <p:sldId id="466" r:id="rId77"/>
    <p:sldId id="467" r:id="rId78"/>
    <p:sldId id="468" r:id="rId79"/>
    <p:sldId id="539" r:id="rId80"/>
    <p:sldId id="504" r:id="rId81"/>
    <p:sldId id="505" r:id="rId82"/>
    <p:sldId id="514" r:id="rId83"/>
    <p:sldId id="506" r:id="rId84"/>
    <p:sldId id="515" r:id="rId85"/>
    <p:sldId id="507" r:id="rId86"/>
    <p:sldId id="516" r:id="rId87"/>
    <p:sldId id="508" r:id="rId88"/>
    <p:sldId id="509" r:id="rId89"/>
    <p:sldId id="510" r:id="rId90"/>
    <p:sldId id="511" r:id="rId91"/>
    <p:sldId id="512" r:id="rId92"/>
    <p:sldId id="513" r:id="rId93"/>
    <p:sldId id="469" r:id="rId94"/>
    <p:sldId id="470" r:id="rId95"/>
    <p:sldId id="471" r:id="rId96"/>
    <p:sldId id="472" r:id="rId97"/>
    <p:sldId id="473" r:id="rId98"/>
    <p:sldId id="474" r:id="rId99"/>
    <p:sldId id="543" r:id="rId100"/>
    <p:sldId id="540" r:id="rId101"/>
    <p:sldId id="541" r:id="rId102"/>
    <p:sldId id="542" r:id="rId103"/>
    <p:sldId id="476" r:id="rId104"/>
    <p:sldId id="479" r:id="rId105"/>
    <p:sldId id="477" r:id="rId106"/>
    <p:sldId id="480" r:id="rId107"/>
    <p:sldId id="487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7"/>
    <p:restoredTop sz="94729"/>
  </p:normalViewPr>
  <p:slideViewPr>
    <p:cSldViewPr snapToGrid="0" snapToObjects="1">
      <p:cViewPr>
        <p:scale>
          <a:sx n="103" d="100"/>
          <a:sy n="103" d="100"/>
        </p:scale>
        <p:origin x="392" y="200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1" Type="http://schemas.openxmlformats.org/officeDocument/2006/relationships/image" Target="../media/image89.emf"/><Relationship Id="rId2" Type="http://schemas.openxmlformats.org/officeDocument/2006/relationships/image" Target="../media/image9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1" Type="http://schemas.openxmlformats.org/officeDocument/2006/relationships/image" Target="../media/image93.emf"/><Relationship Id="rId2" Type="http://schemas.openxmlformats.org/officeDocument/2006/relationships/image" Target="../media/image9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Relationship Id="rId3" Type="http://schemas.openxmlformats.org/officeDocument/2006/relationships/image" Target="../media/image9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Relationship Id="rId2" Type="http://schemas.openxmlformats.org/officeDocument/2006/relationships/image" Target="../media/image9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C6F2-2EAF-C64C-8236-83DAC2CFA33A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275A-E197-E04A-87F8-A780CDD23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10CAC-83B5-2A4E-B2A4-91220A16CE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5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8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50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</a:t>
            </a:r>
            <a:r>
              <a:rPr lang="en-US" err="1" smtClean="0"/>
              <a:t>kvfrans.com</a:t>
            </a:r>
            <a:r>
              <a:rPr lang="en-US" smtClean="0"/>
              <a:t>/</a:t>
            </a:r>
            <a:r>
              <a:rPr lang="en-US" err="1" smtClean="0"/>
              <a:t>variational</a:t>
            </a:r>
            <a:r>
              <a:rPr lang="en-US" smtClean="0"/>
              <a:t>-</a:t>
            </a:r>
            <a:r>
              <a:rPr lang="en-US" err="1" smtClean="0"/>
              <a:t>autoencoders</a:t>
            </a:r>
            <a:r>
              <a:rPr lang="en-US" smtClean="0"/>
              <a:t>-explained/</a:t>
            </a:r>
          </a:p>
          <a:p>
            <a:r>
              <a:rPr lang="en-US" smtClean="0"/>
              <a:t>https://</a:t>
            </a:r>
            <a:r>
              <a:rPr lang="en-US" err="1" smtClean="0"/>
              <a:t>arxiv.org</a:t>
            </a:r>
            <a:r>
              <a:rPr lang="en-US" smtClean="0"/>
              <a:t>/</a:t>
            </a:r>
            <a:r>
              <a:rPr lang="en-US" err="1" smtClean="0"/>
              <a:t>pdf</a:t>
            </a:r>
            <a:r>
              <a:rPr lang="en-US" smtClean="0"/>
              <a:t>/1606.05908.pdf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EC9494-BAC6-AC41-8AE6-2DE7C4871F23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Talk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2330-536D-2343-85F2-147F226D6DA6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518840" y="4293863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316319" cy="13163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75681" y="-1"/>
            <a:ext cx="1316319" cy="1316319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F018-911F-9A46-BB1C-BC3CAB65BADF}" type="datetime1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97AD-AFC0-554F-94A1-5BEEF625382B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DBF8-E6AF-4747-BA3A-7DD781293A0D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4170938" y="6337706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5720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6320" y="6355080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52129" y="6157448"/>
            <a:ext cx="457200" cy="4572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46866" y="6355080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52129" y="6157448"/>
            <a:ext cx="457200" cy="4572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8D5E-6D7A-F24D-AC49-9B2D52F30931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grpSp>
        <p:nvGrpSpPr>
          <p:cNvPr id="13" name="Group 12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grpSp>
        <p:nvGrpSpPr>
          <p:cNvPr id="15" name="Group 14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 userDrawn="1"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7329" y="6356352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846320" y="6359122"/>
            <a:ext cx="2452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 </a:t>
            </a:r>
            <a:r>
              <a:rPr lang="en-US" sz="1100" cap="small" baseline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ComputeFest</a:t>
            </a:r>
            <a:r>
              <a:rPr lang="en-US" sz="1100" cap="small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2019</a:t>
            </a:r>
            <a:endParaRPr lang="en-US" sz="1100" cap="small" baseline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52129" y="6157448"/>
            <a:ext cx="457200" cy="4572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28504-1A5F-2146-A8AA-B5332E0A90B3}" type="datetime1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E2330-536D-2343-85F2-147F226D6DA6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78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940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940.png"/><Relationship Id="rId7" Type="http://schemas.openxmlformats.org/officeDocument/2006/relationships/image" Target="../media/image101.png"/><Relationship Id="rId8" Type="http://schemas.openxmlformats.org/officeDocument/2006/relationships/image" Target="../media/image960.png"/><Relationship Id="rId9" Type="http://schemas.openxmlformats.org/officeDocument/2006/relationships/image" Target="../media/image104.png"/><Relationship Id="rId1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5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21.emf"/><Relationship Id="rId6" Type="http://schemas.openxmlformats.org/officeDocument/2006/relationships/image" Target="../media/image20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17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30.png"/><Relationship Id="rId6" Type="http://schemas.openxmlformats.org/officeDocument/2006/relationships/image" Target="../media/image140.png"/><Relationship Id="rId7" Type="http://schemas.openxmlformats.org/officeDocument/2006/relationships/image" Target="../media/image150.png"/><Relationship Id="rId8" Type="http://schemas.openxmlformats.org/officeDocument/2006/relationships/image" Target="../media/image16.png"/><Relationship Id="rId9" Type="http://schemas.openxmlformats.org/officeDocument/2006/relationships/image" Target="../media/image240.png"/><Relationship Id="rId10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8.jpeg"/><Relationship Id="rId5" Type="http://schemas.microsoft.com/office/2007/relationships/hdphoto" Target="../media/hdphoto4.wdp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42.tiff"/><Relationship Id="rId5" Type="http://schemas.openxmlformats.org/officeDocument/2006/relationships/image" Target="../media/image43.jpeg"/><Relationship Id="rId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44.jpe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8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8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8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83.emf"/><Relationship Id="rId9" Type="http://schemas.openxmlformats.org/officeDocument/2006/relationships/image" Target="../media/image8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83.emf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1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83.emf"/><Relationship Id="rId9" Type="http://schemas.openxmlformats.org/officeDocument/2006/relationships/image" Target="../media/image84.png"/><Relationship Id="rId10" Type="http://schemas.openxmlformats.org/officeDocument/2006/relationships/image" Target="../media/image8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83.emf"/><Relationship Id="rId9" Type="http://schemas.openxmlformats.org/officeDocument/2006/relationships/image" Target="../media/image84.png"/><Relationship Id="rId10" Type="http://schemas.openxmlformats.org/officeDocument/2006/relationships/image" Target="../media/image74.png"/><Relationship Id="rId11" Type="http://schemas.openxmlformats.org/officeDocument/2006/relationships/image" Target="../media/image86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5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83.emf"/><Relationship Id="rId9" Type="http://schemas.openxmlformats.org/officeDocument/2006/relationships/image" Target="../media/image84.png"/><Relationship Id="rId10" Type="http://schemas.openxmlformats.org/officeDocument/2006/relationships/image" Target="../media/image86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83.emf"/><Relationship Id="rId9" Type="http://schemas.openxmlformats.org/officeDocument/2006/relationships/image" Target="../media/image84.png"/><Relationship Id="rId10" Type="http://schemas.openxmlformats.org/officeDocument/2006/relationships/image" Target="../media/image86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83.emf"/><Relationship Id="rId9" Type="http://schemas.openxmlformats.org/officeDocument/2006/relationships/image" Target="../media/image86.png"/><Relationship Id="rId10" Type="http://schemas.openxmlformats.org/officeDocument/2006/relationships/image" Target="../media/image84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83.emf"/><Relationship Id="rId8" Type="http://schemas.openxmlformats.org/officeDocument/2006/relationships/image" Target="../media/image51.png"/><Relationship Id="rId9" Type="http://schemas.openxmlformats.org/officeDocument/2006/relationships/image" Target="../media/image86.png"/><Relationship Id="rId10" Type="http://schemas.openxmlformats.org/officeDocument/2006/relationships/image" Target="../media/image84.png"/><Relationship Id="rId11" Type="http://schemas.openxmlformats.org/officeDocument/2006/relationships/image" Target="../media/image87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83.emf"/><Relationship Id="rId8" Type="http://schemas.openxmlformats.org/officeDocument/2006/relationships/image" Target="../media/image51.png"/><Relationship Id="rId9" Type="http://schemas.openxmlformats.org/officeDocument/2006/relationships/image" Target="../media/image86.png"/><Relationship Id="rId10" Type="http://schemas.openxmlformats.org/officeDocument/2006/relationships/image" Target="../media/image84.png"/><Relationship Id="rId11" Type="http://schemas.openxmlformats.org/officeDocument/2006/relationships/image" Target="../media/image88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oleObject" Target="../embeddings/oleObject25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83.emf"/><Relationship Id="rId8" Type="http://schemas.openxmlformats.org/officeDocument/2006/relationships/image" Target="../media/image51.png"/><Relationship Id="rId9" Type="http://schemas.openxmlformats.org/officeDocument/2006/relationships/image" Target="../media/image86.png"/><Relationship Id="rId10" Type="http://schemas.openxmlformats.org/officeDocument/2006/relationships/image" Target="../media/image84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89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90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91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9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9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93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91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92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94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oleObject" Target="../embeddings/oleObject36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37.bin"/><Relationship Id="rId9" Type="http://schemas.openxmlformats.org/officeDocument/2006/relationships/image" Target="../media/image83.emf"/><Relationship Id="rId10" Type="http://schemas.openxmlformats.org/officeDocument/2006/relationships/oleObject" Target="../embeddings/oleObject38.bin"/><Relationship Id="rId11" Type="http://schemas.openxmlformats.org/officeDocument/2006/relationships/image" Target="../media/image9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9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4" Type="http://schemas.openxmlformats.org/officeDocument/2006/relationships/image" Target="../media/image98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98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99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Introduction to Deep Neural Networks for Image Recognition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:a16="http://schemas.microsoft.com/office/drawing/2014/main" xmlns="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7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100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1" y="3276637"/>
                <a:ext cx="211126" cy="553998"/>
              </a:xfrm>
              <a:prstGeom prst="rect">
                <a:avLst/>
              </a:prstGeom>
              <a:blipFill>
                <a:blip r:embed="rId5"/>
                <a:stretch>
                  <a:fillRect r="-2571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101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n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670" y="411802"/>
            <a:ext cx="10972800" cy="767276"/>
          </a:xfrm>
        </p:spPr>
        <p:txBody>
          <a:bodyPr/>
          <a:lstStyle/>
          <a:p>
            <a:r>
              <a:rPr lang="es-ES_tradnl" dirty="0" err="1"/>
              <a:t>Reparametrization</a:t>
            </a:r>
            <a:r>
              <a:rPr lang="es-ES_tradnl" dirty="0"/>
              <a:t> </a:t>
            </a:r>
            <a:r>
              <a:rPr lang="es-ES_tradnl" dirty="0" err="1"/>
              <a:t>Trick</a:t>
            </a:r>
            <a:endParaRPr lang="es-ES_tradnl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102</a:t>
            </a:fld>
            <a:endParaRPr lang="en-US"/>
          </a:p>
        </p:txBody>
      </p:sp>
      <p:grpSp>
        <p:nvGrpSpPr>
          <p:cNvPr id="5" name="Group 32"/>
          <p:cNvGrpSpPr>
            <a:grpSpLocks noChangeAspect="1"/>
          </p:cNvGrpSpPr>
          <p:nvPr/>
        </p:nvGrpSpPr>
        <p:grpSpPr>
          <a:xfrm>
            <a:off x="401481" y="1931693"/>
            <a:ext cx="11340251" cy="1897851"/>
            <a:chOff x="-809293" y="2599447"/>
            <a:chExt cx="10347935" cy="1731782"/>
          </a:xfrm>
        </p:grpSpPr>
        <p:sp>
          <p:nvSpPr>
            <p:cNvPr id="6" name="Rounded Rectangle 33"/>
            <p:cNvSpPr/>
            <p:nvPr/>
          </p:nvSpPr>
          <p:spPr>
            <a:xfrm>
              <a:off x="1135726" y="2841631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7" name="Rounded Rectangle 39"/>
            <p:cNvSpPr/>
            <p:nvPr/>
          </p:nvSpPr>
          <p:spPr>
            <a:xfrm>
              <a:off x="5923820" y="282229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dirty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8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09293" y="2895393"/>
              <a:ext cx="1229694" cy="1257300"/>
            </a:xfrm>
            <a:prstGeom prst="rect">
              <a:avLst/>
            </a:prstGeom>
          </p:spPr>
        </p:pic>
        <p:pic>
          <p:nvPicPr>
            <p:cNvPr id="9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4764" y="2951431"/>
              <a:ext cx="1193878" cy="1270000"/>
            </a:xfrm>
            <a:prstGeom prst="rect">
              <a:avLst/>
            </a:prstGeom>
          </p:spPr>
        </p:pic>
        <p:cxnSp>
          <p:nvCxnSpPr>
            <p:cNvPr id="10" name="Straight Arrow Connector 42"/>
            <p:cNvCxnSpPr/>
            <p:nvPr/>
          </p:nvCxnSpPr>
          <p:spPr>
            <a:xfrm>
              <a:off x="420401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43"/>
            <p:cNvCxnSpPr/>
            <p:nvPr/>
          </p:nvCxnSpPr>
          <p:spPr>
            <a:xfrm>
              <a:off x="7683000" y="3567088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4"/>
            <p:cNvSpPr/>
            <p:nvPr/>
          </p:nvSpPr>
          <p:spPr>
            <a:xfrm>
              <a:off x="3649593" y="2599447"/>
              <a:ext cx="445227" cy="8446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/>
            </a:p>
          </p:txBody>
        </p:sp>
        <p:cxnSp>
          <p:nvCxnSpPr>
            <p:cNvPr id="14" name="Straight Arrow Connector 46"/>
            <p:cNvCxnSpPr/>
            <p:nvPr/>
          </p:nvCxnSpPr>
          <p:spPr>
            <a:xfrm>
              <a:off x="5353160" y="3541451"/>
              <a:ext cx="478625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44"/>
          <p:cNvSpPr/>
          <p:nvPr/>
        </p:nvSpPr>
        <p:spPr>
          <a:xfrm>
            <a:off x="5287951" y="3080518"/>
            <a:ext cx="487922" cy="9256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8" name="Rectangle 23"/>
          <p:cNvSpPr/>
          <p:nvPr/>
        </p:nvSpPr>
        <p:spPr>
          <a:xfrm>
            <a:off x="6577718" y="2356430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4" y="2079431"/>
                <a:ext cx="191933" cy="553998"/>
              </a:xfrm>
              <a:prstGeom prst="rect">
                <a:avLst/>
              </a:prstGeom>
              <a:blipFill>
                <a:blip r:embed="rId4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i="1">
                          <a:solidFill>
                            <a:schemeClr val="lt1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600" i="1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45" y="3276637"/>
                <a:ext cx="191933" cy="553998"/>
              </a:xfrm>
              <a:prstGeom prst="rect">
                <a:avLst/>
              </a:prstGeom>
              <a:blipFill>
                <a:blip r:embed="rId5"/>
                <a:stretch>
                  <a:fillRect r="-419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45"/>
          <p:cNvCxnSpPr/>
          <p:nvPr/>
        </p:nvCxnSpPr>
        <p:spPr>
          <a:xfrm>
            <a:off x="5956117" y="2922215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/>
          <p:cNvCxnSpPr/>
          <p:nvPr/>
        </p:nvCxnSpPr>
        <p:spPr>
          <a:xfrm>
            <a:off x="4580558" y="2948182"/>
            <a:ext cx="52690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627877" y="4451392"/>
            <a:ext cx="2453442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</a:rPr>
                        <m:t>𝑍</m:t>
                      </m:r>
                      <m:r>
                        <a:rPr lang="es-ES" sz="3000" b="0" i="1" smtClean="0">
                          <a:latin typeface="Cambria Math" charset="0"/>
                        </a:rPr>
                        <m:t>= 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s-ES" sz="3000" b="0" i="1" smtClean="0">
                          <a:latin typeface="Cambria Math" charset="0"/>
                        </a:rPr>
                        <m:t>+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6" y="4451392"/>
                <a:ext cx="236661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agen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351" y="3555226"/>
            <a:ext cx="152400" cy="838200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5686359" y="5688117"/>
            <a:ext cx="2333497" cy="5343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(0,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s-E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s-ES_tradnl" sz="3000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583" y="5718259"/>
                <a:ext cx="197233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512" y="4998805"/>
            <a:ext cx="164239" cy="65695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106" y="1605576"/>
            <a:ext cx="5745445" cy="7747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5551" y="1727946"/>
            <a:ext cx="4347887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983807"/>
            <a:ext cx="4944623" cy="21113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50" y="3571102"/>
            <a:ext cx="5233700" cy="17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space VAE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33" y="1173892"/>
            <a:ext cx="4906380" cy="48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15" y="983807"/>
            <a:ext cx="5876668" cy="2509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87" y="4103335"/>
            <a:ext cx="5893724" cy="2516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97762" y="2053822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10% error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97761" y="5176991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  <a:r>
              <a:rPr lang="en-US" smtClean="0"/>
              <a:t>0% error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space VAE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51" y="1396312"/>
            <a:ext cx="4460789" cy="44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4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Contributors	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9" y="983807"/>
            <a:ext cx="1828800" cy="1828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533219" y="1563788"/>
            <a:ext cx="3659872" cy="3421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Patrick </a:t>
            </a:r>
            <a:r>
              <a:rPr lang="en-US" err="1" smtClean="0"/>
              <a:t>Ohiomoba</a:t>
            </a:r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err="1" smtClean="0"/>
              <a:t>Germán</a:t>
            </a:r>
            <a:r>
              <a:rPr lang="en-US" smtClean="0"/>
              <a:t> </a:t>
            </a:r>
            <a:r>
              <a:rPr lang="en-US" err="1" smtClean="0"/>
              <a:t>García</a:t>
            </a:r>
            <a:endParaRPr lang="en-US" smtClean="0"/>
          </a:p>
          <a:p>
            <a:endParaRPr lang="en-US"/>
          </a:p>
        </p:txBody>
      </p:sp>
      <p:pic>
        <p:nvPicPr>
          <p:cNvPr id="10" name="Picture 9" descr="http://www.hcds.cl/wp-content/uploads/2018/12/GermanGarcia-150x15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8" y="365742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369643" y="1563787"/>
            <a:ext cx="3659872" cy="34211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Esteban Reyes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/>
              <a:t>M</a:t>
            </a:r>
            <a:r>
              <a:rPr lang="en-US" smtClean="0"/>
              <a:t>anuel Pérez </a:t>
            </a:r>
            <a:endParaRPr lang="en-US"/>
          </a:p>
        </p:txBody>
      </p:sp>
      <p:pic>
        <p:nvPicPr>
          <p:cNvPr id="55300" name="Picture 4" descr="http://www.hcds.cl/wp-content/uploads/2018/12/EstebanReyes-150x150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63" y="983807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www.hcds.cl/wp-content/uploads/2018/01/IMG-20180103-WA0000-150x1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205" y="365742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5538" name="Picture 2" descr="pose.gif">
            <a:extLst>
              <a:ext uri="{FF2B5EF4-FFF2-40B4-BE49-F238E27FC236}">
                <a16:creationId xmlns:a16="http://schemas.microsoft.com/office/drawing/2014/main" xmlns="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6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Introduction to </a:t>
            </a:r>
            <a:r>
              <a:rPr lang="en-US" sz="3200" dirty="0" smtClean="0"/>
              <a:t>Autoencoders </a:t>
            </a:r>
            <a:r>
              <a:rPr lang="en-US" sz="3200" dirty="0"/>
              <a:t>and Variational Autoencoders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Quick review of Neural Networks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Autoencoders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Variational autoencoders</a:t>
            </a:r>
          </a:p>
          <a:p>
            <a:pPr>
              <a:spcAft>
                <a:spcPts val="1200"/>
              </a:spcAft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Review. Neural Networks as function approximation.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395139"/>
              </a:xfrm>
            </p:spPr>
            <p:txBody>
              <a:bodyPr/>
              <a:lstStyle/>
              <a:p>
                <a:r>
                  <a:rPr lang="en-US" b="0" dirty="0">
                    <a:latin typeface="Karla" charset="0"/>
                    <a:ea typeface="Karla" charset="0"/>
                    <a:cs typeface="Karla" charset="0"/>
                  </a:rPr>
                  <a:t>Given an input </a:t>
                </a:r>
                <a:r>
                  <a:rPr lang="en-US" b="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b="0" dirty="0">
                    <a:latin typeface="Karla" charset="0"/>
                    <a:ea typeface="Karla" charset="0"/>
                    <a:cs typeface="Karla" charset="0"/>
                  </a:rPr>
                  <a:t>  and an output 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y </a:t>
                </a:r>
                <a:r>
                  <a:rPr lang="en-US" b="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there exists</a:t>
                </a:r>
                <a:r>
                  <a:rPr lang="en-US" b="0" dirty="0">
                    <a:latin typeface="Karla" charset="0"/>
                    <a:ea typeface="Karla" charset="0"/>
                    <a:cs typeface="Karla" charset="0"/>
                  </a:rPr>
                  <a:t> a mapping from input space to output space as 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Our goal is to find  estimate of 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f(x)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which we will call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/>
                  <a:t>Statistical learning or modeling is the process of finding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Neural networks are one of many possible methods we can use to obtain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395139"/>
              </a:xfrm>
              <a:blipFill>
                <a:blip r:embed="rId2"/>
                <a:stretch>
                  <a:fillRect l="-1240" t="-1664" b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choose the input </a:t>
            </a:r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/>
              <a:t>  to be some set of images and the output </a:t>
            </a:r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y</a:t>
            </a:r>
            <a:r>
              <a:rPr lang="en-US"/>
              <a:t>  to be a set of possible classes or types.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19089" y="2821375"/>
            <a:ext cx="10315475" cy="2885656"/>
            <a:chOff x="1019089" y="2821375"/>
            <a:chExt cx="10315475" cy="28856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-43" r="32396"/>
            <a:stretch/>
          </p:blipFill>
          <p:spPr>
            <a:xfrm>
              <a:off x="1019089" y="2821375"/>
              <a:ext cx="2103120" cy="210493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8573" y="3079760"/>
              <a:ext cx="2114367" cy="21031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6323" y="3603911"/>
              <a:ext cx="2103120" cy="210312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066406" y="3219989"/>
              <a:ext cx="1579088" cy="15899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Neural Network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98732" y="3713561"/>
              <a:ext cx="2335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{ Cat, Dog, Elephant,</a:t>
              </a:r>
              <a:r>
                <a:rPr lang="mr-IN"/>
                <a:t>…</a:t>
              </a:r>
              <a:r>
                <a:rPr lang="en-US"/>
                <a:t>}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992233" y="3886245"/>
              <a:ext cx="679622" cy="257476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8040045" y="3808384"/>
              <a:ext cx="679622" cy="257476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25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Review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also choose the input </a:t>
            </a:r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/>
              <a:t>  to be the signal from a sensor (e.g. a gravitational wave detector) and the output to be the determination of whether it is a true signal or a glitch.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6102" y="2990335"/>
            <a:ext cx="3434983" cy="21574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66406" y="3219989"/>
            <a:ext cx="1579088" cy="1589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8732" y="3713561"/>
            <a:ext cx="130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{True/False}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992233" y="3886245"/>
            <a:ext cx="679622" cy="2574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40045" y="3808384"/>
            <a:ext cx="679622" cy="2574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Quick Review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choose the input </a:t>
            </a:r>
            <a:r>
              <a:rPr lang="en-US" i="1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/>
              <a:t>  to be an even simpler set of features – e.g. height, gender, nationality --  and the output to be weight.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47F0A9-F636-4A91-9ABE-C860FAEAE7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15" y="2689887"/>
            <a:ext cx="4008794" cy="2428497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1F60979-0E8C-4191-A510-7450C21392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684890"/>
              </p:ext>
            </p:extLst>
          </p:nvPr>
        </p:nvGraphicFramePr>
        <p:xfrm>
          <a:off x="9223549" y="2407920"/>
          <a:ext cx="1121696" cy="3468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name="Worksheet" r:id="rId4" imgW="619125" imgH="1914703" progId="Excel.Sheet.12">
                  <p:embed/>
                </p:oleObj>
              </mc:Choice>
              <mc:Fallback>
                <p:oleObj name="Worksheet" r:id="rId4" imgW="619125" imgH="19147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23549" y="2407920"/>
                        <a:ext cx="1121696" cy="3468631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A6AB0DC-D14F-42F4-80BF-43CFCFC72513}"/>
              </a:ext>
            </a:extLst>
          </p:cNvPr>
          <p:cNvSpPr/>
          <p:nvPr/>
        </p:nvSpPr>
        <p:spPr>
          <a:xfrm>
            <a:off x="6064033" y="3219989"/>
            <a:ext cx="1579088" cy="1589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xmlns="" id="{9AF04044-8A23-41A4-BAD4-E948377A6200}"/>
              </a:ext>
            </a:extLst>
          </p:cNvPr>
          <p:cNvSpPr/>
          <p:nvPr/>
        </p:nvSpPr>
        <p:spPr>
          <a:xfrm>
            <a:off x="4989860" y="3886245"/>
            <a:ext cx="679622" cy="2574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9">
            <a:extLst>
              <a:ext uri="{FF2B5EF4-FFF2-40B4-BE49-F238E27FC236}">
                <a16:creationId xmlns:a16="http://schemas.microsoft.com/office/drawing/2014/main" xmlns="" id="{40CE077A-2262-4A00-BF3F-60B331489698}"/>
              </a:ext>
            </a:extLst>
          </p:cNvPr>
          <p:cNvSpPr/>
          <p:nvPr/>
        </p:nvSpPr>
        <p:spPr>
          <a:xfrm>
            <a:off x="8037672" y="3808384"/>
            <a:ext cx="679622" cy="2574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9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Quick Review (</a:t>
            </a:r>
            <a:r>
              <a:rPr lang="en-US" err="1" smtClean="0"/>
              <a:t>cont</a:t>
            </a:r>
            <a:r>
              <a:rPr lang="en-US" smtClean="0"/>
              <a:t>)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82707" y="1394289"/>
                <a:ext cx="10327008" cy="2111143"/>
              </a:xfrm>
            </p:spPr>
            <p:txBody>
              <a:bodyPr/>
              <a:lstStyle/>
              <a:p>
                <a:r>
                  <a:rPr lang="en-US" smtClean="0"/>
                  <a:t>Or it could be the pricing</a:t>
                </a:r>
                <a:r>
                  <a:rPr lang="en-US" smtClean="0"/>
                  <a:t>,  </a:t>
                </a:r>
                <a:r>
                  <a:rPr lang="en-US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mtClean="0"/>
                  <a:t> and </a:t>
                </a:r>
                <a:r>
                  <a:rPr lang="en-US" smtClean="0"/>
                  <a:t>the output </a:t>
                </a:r>
                <a:r>
                  <a:rPr lang="en-US" smtClean="0"/>
                  <a:t>the </a:t>
                </a:r>
                <a:r>
                  <a:rPr lang="en-US" smtClean="0"/>
                  <a:t>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mtClean="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707" y="1394289"/>
                <a:ext cx="10327008" cy="2111143"/>
              </a:xfrm>
              <a:blipFill rotWithShape="0">
                <a:blip r:embed="rId2"/>
                <a:stretch>
                  <a:fillRect l="-1181" t="-3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6866" name="Picture 2" descr="https://cdn-images-1.medium.com/max/1600/1*mzWix3jo4sqEj17LPD8Ky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79" y="2681246"/>
            <a:ext cx="3501282" cy="233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66404" y="3219989"/>
            <a:ext cx="1579088" cy="1589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992231" y="3886245"/>
            <a:ext cx="679622" cy="2574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040043" y="3808384"/>
            <a:ext cx="679622" cy="2574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998724" y="3701579"/>
                <a:ext cx="702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+1 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724" y="3701579"/>
                <a:ext cx="70275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39344" b="-93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54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Impact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497" y="2366545"/>
            <a:ext cx="5016500" cy="356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26" y="2455445"/>
            <a:ext cx="49022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91309CA-905F-4FDC-9303-6DF0B528B19B}"/>
              </a:ext>
            </a:extLst>
          </p:cNvPr>
          <p:cNvGrpSpPr/>
          <p:nvPr/>
        </p:nvGrpSpPr>
        <p:grpSpPr>
          <a:xfrm>
            <a:off x="3514838" y="2731684"/>
            <a:ext cx="1493115" cy="1371600"/>
            <a:chOff x="3514838" y="1207040"/>
            <a:chExt cx="1493115" cy="1371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-43" r="32396"/>
            <a:stretch/>
          </p:blipFill>
          <p:spPr>
            <a:xfrm>
              <a:off x="3514838" y="1207040"/>
              <a:ext cx="940080" cy="10005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4923" y="1329855"/>
              <a:ext cx="945107" cy="9996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873" y="1578992"/>
              <a:ext cx="940080" cy="99964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081682" y="3155755"/>
            <a:ext cx="953044" cy="1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{</a:t>
            </a:r>
            <a:r>
              <a:rPr lang="en-US" err="1"/>
              <a:t>cat,dog,elephant</a:t>
            </a:r>
            <a:r>
              <a:rPr lang="en-US"/>
              <a:t>,</a:t>
            </a:r>
            <a:r>
              <a:rPr lang="mr-IN"/>
              <a:t>…</a:t>
            </a:r>
            <a:r>
              <a:rPr lang="en-US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770953" y="2921152"/>
            <a:ext cx="705841" cy="7557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AE1578D3-48A5-4A46-9812-2A9B50204F91}"/>
              </a:ext>
            </a:extLst>
          </p:cNvPr>
          <p:cNvGrpSpPr/>
          <p:nvPr/>
        </p:nvGrpSpPr>
        <p:grpSpPr>
          <a:xfrm>
            <a:off x="5290805" y="3200826"/>
            <a:ext cx="1666137" cy="159391"/>
            <a:chOff x="5290805" y="1676182"/>
            <a:chExt cx="1666137" cy="159391"/>
          </a:xfrm>
        </p:grpSpPr>
        <p:sp>
          <p:nvSpPr>
            <p:cNvPr id="11" name="Right Arrow 10"/>
            <p:cNvSpPr/>
            <p:nvPr/>
          </p:nvSpPr>
          <p:spPr>
            <a:xfrm>
              <a:off x="5290805" y="1713190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653156" y="1676182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C0419D94-EF3F-4431-8129-C566F77C0D97}"/>
              </a:ext>
            </a:extLst>
          </p:cNvPr>
          <p:cNvGrpSpPr/>
          <p:nvPr/>
        </p:nvGrpSpPr>
        <p:grpSpPr>
          <a:xfrm>
            <a:off x="3446654" y="2352709"/>
            <a:ext cx="5385596" cy="1049027"/>
            <a:chOff x="3446654" y="2352709"/>
            <a:chExt cx="5385596" cy="1049027"/>
          </a:xfrm>
        </p:grpSpPr>
        <p:cxnSp>
          <p:nvCxnSpPr>
            <p:cNvPr id="13" name="Straight Connector 12"/>
            <p:cNvCxnSpPr>
              <a:cxnSpLocks/>
            </p:cNvCxnSpPr>
            <p:nvPr/>
          </p:nvCxnSpPr>
          <p:spPr>
            <a:xfrm flipH="1">
              <a:off x="3446654" y="235784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439D2605-A4EA-4AF8-A44F-1C6E035B0B2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937" y="235270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278100" y="3598368"/>
            <a:ext cx="5691548" cy="2568967"/>
            <a:chOff x="1722506" y="2204535"/>
            <a:chExt cx="8876754" cy="4006658"/>
          </a:xfrm>
        </p:grpSpPr>
        <p:grpSp>
          <p:nvGrpSpPr>
            <p:cNvPr id="21" name="Group 20"/>
            <p:cNvGrpSpPr/>
            <p:nvPr/>
          </p:nvGrpSpPr>
          <p:grpSpPr>
            <a:xfrm>
              <a:off x="2922864" y="2204535"/>
              <a:ext cx="5131983" cy="2966064"/>
              <a:chOff x="-2818142" y="1299411"/>
              <a:chExt cx="7959809" cy="4600426"/>
            </a:xfrm>
          </p:grpSpPr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/>
              <p:cNvCxnSpPr>
                <a:endCxn id="32" idx="2"/>
              </p:cNvCxnSpPr>
              <p:nvPr/>
            </p:nvCxnSpPr>
            <p:spPr>
              <a:xfrm flipV="1">
                <a:off x="-2818142" y="2358150"/>
                <a:ext cx="2098471" cy="354168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7117368" y="25949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368" y="2594910"/>
                  <a:ext cx="69586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329" r="-8219"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1722506" y="2599852"/>
              <a:ext cx="2553320" cy="1179095"/>
              <a:chOff x="3312867" y="1299411"/>
              <a:chExt cx="3960251" cy="1828800"/>
            </a:xfrm>
          </p:grpSpPr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54"/>
              <p:cNvCxnSpPr>
                <a:stCxn id="22" idx="6"/>
                <a:endCxn id="32" idx="2"/>
              </p:cNvCxnSpPr>
              <p:nvPr/>
            </p:nvCxnSpPr>
            <p:spPr>
              <a:xfrm flipV="1">
                <a:off x="5141667" y="1745005"/>
                <a:ext cx="2131451" cy="46880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/>
            <p:cNvCxnSpPr>
              <a:stCxn id="22" idx="6"/>
              <a:endCxn id="29" idx="2"/>
            </p:cNvCxnSpPr>
            <p:nvPr/>
          </p:nvCxnSpPr>
          <p:spPr>
            <a:xfrm>
              <a:off x="2901601" y="3189400"/>
              <a:ext cx="1397526" cy="243224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985387" y="3014688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387" y="3014688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755677" y="5032098"/>
                  <a:ext cx="11340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677" y="5032098"/>
                  <a:ext cx="1134018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7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9698876" y="3963571"/>
                  <a:ext cx="686092" cy="280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8876" y="3963571"/>
                  <a:ext cx="686092" cy="28033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/>
            <p:cNvGrpSpPr/>
            <p:nvPr/>
          </p:nvGrpSpPr>
          <p:grpSpPr>
            <a:xfrm>
              <a:off x="4275826" y="2297595"/>
              <a:ext cx="1179095" cy="1179095"/>
              <a:chOff x="4299129" y="2129588"/>
              <a:chExt cx="1179095" cy="1179095"/>
            </a:xfrm>
          </p:grpSpPr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299129" y="2129588"/>
                <a:ext cx="1179095" cy="1179095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4519482" y="2580635"/>
                    <a:ext cx="69586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9482" y="2580635"/>
                    <a:ext cx="695861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/>
            <p:cNvGrpSpPr/>
            <p:nvPr/>
          </p:nvGrpSpPr>
          <p:grpSpPr>
            <a:xfrm>
              <a:off x="4299127" y="5032098"/>
              <a:ext cx="1179095" cy="1179095"/>
              <a:chOff x="4299129" y="4110788"/>
              <a:chExt cx="1179095" cy="1179095"/>
            </a:xfrm>
          </p:grpSpPr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4299129" y="4110788"/>
                <a:ext cx="1179095" cy="1179095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4540746" y="4553810"/>
                    <a:ext cx="69586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0746" y="4553810"/>
                    <a:ext cx="695861" cy="27699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/>
            <p:cNvGrpSpPr/>
            <p:nvPr/>
          </p:nvGrpSpPr>
          <p:grpSpPr>
            <a:xfrm>
              <a:off x="1743769" y="4581051"/>
              <a:ext cx="2555358" cy="1179095"/>
              <a:chOff x="3439720" y="1249823"/>
              <a:chExt cx="3963412" cy="1828800"/>
            </a:xfrm>
          </p:grpSpPr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3439720" y="1249823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/>
              <p:cNvCxnSpPr>
                <a:endCxn id="29" idx="2"/>
              </p:cNvCxnSpPr>
              <p:nvPr/>
            </p:nvCxnSpPr>
            <p:spPr>
              <a:xfrm>
                <a:off x="5268520" y="2164224"/>
                <a:ext cx="2134612" cy="67932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>
              <a:off x="8054847" y="2794083"/>
              <a:ext cx="1365318" cy="134857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6854487" y="4142659"/>
              <a:ext cx="2565678" cy="2041860"/>
              <a:chOff x="6854487" y="3672396"/>
              <a:chExt cx="2565678" cy="204186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854487" y="3672396"/>
                <a:ext cx="2565678" cy="2041860"/>
                <a:chOff x="3312867" y="548811"/>
                <a:chExt cx="3979419" cy="3166965"/>
              </a:xfrm>
            </p:grpSpPr>
            <p:sp>
              <p:nvSpPr>
                <p:cNvPr id="46" name="Oval 45"/>
                <p:cNvSpPr>
                  <a:spLocks noChangeAspect="1"/>
                </p:cNvSpPr>
                <p:nvPr/>
              </p:nvSpPr>
              <p:spPr>
                <a:xfrm>
                  <a:off x="3312867" y="1886976"/>
                  <a:ext cx="1828800" cy="1828800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5141667" y="548811"/>
                  <a:ext cx="2150619" cy="2252566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7125493" y="4971822"/>
                    <a:ext cx="69586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5493" y="4971822"/>
                    <a:ext cx="695861" cy="27699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9420165" y="3553111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95029" y="3963571"/>
              <a:ext cx="68371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mr-IN" sz="2400">
                  <a:latin typeface="Karla" charset="0"/>
                  <a:ea typeface="Karla" charset="0"/>
                  <a:cs typeface="Karla" charset="0"/>
                </a:rPr>
                <a:t>…</a:t>
              </a:r>
              <a:endParaRPr lang="en-US" sz="2400">
                <a:latin typeface="Karla" charset="0"/>
                <a:ea typeface="Karla" charset="0"/>
                <a:cs typeface="Karla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220313" y="3618593"/>
              <a:ext cx="1179095" cy="1179095"/>
              <a:chOff x="4299129" y="4110788"/>
              <a:chExt cx="1179095" cy="1179095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299129" y="4110788"/>
                <a:ext cx="1179095" cy="1179095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4540746" y="4553810"/>
                    <a:ext cx="69586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0746" y="4553810"/>
                    <a:ext cx="695861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6" name="Straight Arrow Connector 35"/>
            <p:cNvCxnSpPr>
              <a:stCxn id="22" idx="6"/>
            </p:cNvCxnSpPr>
            <p:nvPr/>
          </p:nvCxnSpPr>
          <p:spPr>
            <a:xfrm>
              <a:off x="2901601" y="3189400"/>
              <a:ext cx="1318712" cy="101874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49" idx="3"/>
            </p:cNvCxnSpPr>
            <p:nvPr/>
          </p:nvCxnSpPr>
          <p:spPr>
            <a:xfrm flipV="1">
              <a:off x="2889695" y="4208141"/>
              <a:ext cx="1330618" cy="96245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820239" y="3592017"/>
              <a:ext cx="1179095" cy="1179095"/>
              <a:chOff x="4299129" y="4110788"/>
              <a:chExt cx="1179095" cy="1179095"/>
            </a:xfrm>
          </p:grpSpPr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4299129" y="4110788"/>
                <a:ext cx="1179095" cy="1179095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540746" y="4553810"/>
                    <a:ext cx="69586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0746" y="4553810"/>
                    <a:ext cx="695861" cy="27699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Straight Arrow Connector 38"/>
            <p:cNvCxnSpPr/>
            <p:nvPr/>
          </p:nvCxnSpPr>
          <p:spPr>
            <a:xfrm flipV="1">
              <a:off x="7999334" y="4142659"/>
              <a:ext cx="1420831" cy="389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CB68761-105B-4F27-B1FD-AD7E794623A7}"/>
              </a:ext>
            </a:extLst>
          </p:cNvPr>
          <p:cNvSpPr txBox="1"/>
          <p:nvPr/>
        </p:nvSpPr>
        <p:spPr>
          <a:xfrm>
            <a:off x="4879630" y="2733099"/>
            <a:ext cx="25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Fully Connected Network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xmlns="" id="{357EBA9E-BC50-4D94-876F-418AA8E0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/>
              <a:t>Quick Review (Network Architectures)</a:t>
            </a:r>
          </a:p>
        </p:txBody>
      </p:sp>
    </p:spTree>
    <p:extLst>
      <p:ext uri="{BB962C8B-B14F-4D97-AF65-F5344CB8AC3E}">
        <p14:creationId xmlns:p14="http://schemas.microsoft.com/office/powerpoint/2010/main" val="133474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 animBg="1"/>
      <p:bldP spid="9" grpId="1" animBg="1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91309CA-905F-4FDC-9303-6DF0B528B19B}"/>
              </a:ext>
            </a:extLst>
          </p:cNvPr>
          <p:cNvGrpSpPr/>
          <p:nvPr/>
        </p:nvGrpSpPr>
        <p:grpSpPr>
          <a:xfrm>
            <a:off x="3514838" y="2731684"/>
            <a:ext cx="1493115" cy="1371600"/>
            <a:chOff x="3514838" y="1207040"/>
            <a:chExt cx="1493115" cy="1371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-43" r="32396"/>
            <a:stretch/>
          </p:blipFill>
          <p:spPr>
            <a:xfrm>
              <a:off x="3514838" y="1207040"/>
              <a:ext cx="940080" cy="10005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4923" y="1329855"/>
              <a:ext cx="945107" cy="9996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873" y="1578992"/>
              <a:ext cx="940080" cy="99964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081682" y="3155755"/>
            <a:ext cx="953044" cy="1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{</a:t>
            </a:r>
            <a:r>
              <a:rPr lang="en-US" err="1"/>
              <a:t>cat,dog,elephant</a:t>
            </a:r>
            <a:r>
              <a:rPr lang="en-US"/>
              <a:t>,</a:t>
            </a:r>
            <a:r>
              <a:rPr lang="mr-IN"/>
              <a:t>…</a:t>
            </a:r>
            <a:r>
              <a:rPr lang="en-US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770953" y="2921152"/>
            <a:ext cx="705841" cy="7557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AE1578D3-48A5-4A46-9812-2A9B50204F91}"/>
              </a:ext>
            </a:extLst>
          </p:cNvPr>
          <p:cNvGrpSpPr/>
          <p:nvPr/>
        </p:nvGrpSpPr>
        <p:grpSpPr>
          <a:xfrm>
            <a:off x="5290805" y="3200826"/>
            <a:ext cx="1666137" cy="159391"/>
            <a:chOff x="5290805" y="1676182"/>
            <a:chExt cx="1666137" cy="159391"/>
          </a:xfrm>
        </p:grpSpPr>
        <p:sp>
          <p:nvSpPr>
            <p:cNvPr id="11" name="Right Arrow 10"/>
            <p:cNvSpPr/>
            <p:nvPr/>
          </p:nvSpPr>
          <p:spPr>
            <a:xfrm>
              <a:off x="5290805" y="1713190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653156" y="1676182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C0419D94-EF3F-4431-8129-C566F77C0D97}"/>
              </a:ext>
            </a:extLst>
          </p:cNvPr>
          <p:cNvGrpSpPr/>
          <p:nvPr/>
        </p:nvGrpSpPr>
        <p:grpSpPr>
          <a:xfrm>
            <a:off x="3446654" y="2352709"/>
            <a:ext cx="5385596" cy="1049027"/>
            <a:chOff x="3446654" y="2352709"/>
            <a:chExt cx="5385596" cy="1049027"/>
          </a:xfrm>
        </p:grpSpPr>
        <p:cxnSp>
          <p:nvCxnSpPr>
            <p:cNvPr id="13" name="Straight Connector 12"/>
            <p:cNvCxnSpPr>
              <a:cxnSpLocks/>
            </p:cNvCxnSpPr>
            <p:nvPr/>
          </p:nvCxnSpPr>
          <p:spPr>
            <a:xfrm flipH="1">
              <a:off x="3446654" y="235784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439D2605-A4EA-4AF8-A44F-1C6E035B0B2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937" y="235270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CB68761-105B-4F27-B1FD-AD7E794623A7}"/>
              </a:ext>
            </a:extLst>
          </p:cNvPr>
          <p:cNvSpPr txBox="1"/>
          <p:nvPr/>
        </p:nvSpPr>
        <p:spPr>
          <a:xfrm>
            <a:off x="5193390" y="2733099"/>
            <a:ext cx="18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Convolutional NN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xmlns="" id="{357EBA9E-BC50-4D94-876F-418AA8E0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/>
              <a:t>Quick Review (Network Architectures)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68F5313C-4758-43A7-AD9A-7E727FEA6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260" y="3474854"/>
            <a:ext cx="7046258" cy="28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 animBg="1"/>
      <p:bldP spid="9" grpId="1" animBg="1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91309CA-905F-4FDC-9303-6DF0B528B19B}"/>
              </a:ext>
            </a:extLst>
          </p:cNvPr>
          <p:cNvGrpSpPr/>
          <p:nvPr/>
        </p:nvGrpSpPr>
        <p:grpSpPr>
          <a:xfrm>
            <a:off x="3514838" y="2731684"/>
            <a:ext cx="1493115" cy="1371600"/>
            <a:chOff x="3514838" y="1207040"/>
            <a:chExt cx="1493115" cy="1371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-43" r="32396"/>
            <a:stretch/>
          </p:blipFill>
          <p:spPr>
            <a:xfrm>
              <a:off x="3514838" y="1207040"/>
              <a:ext cx="940080" cy="10005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4923" y="1329855"/>
              <a:ext cx="945107" cy="9996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873" y="1578992"/>
              <a:ext cx="940080" cy="99964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081682" y="3155755"/>
            <a:ext cx="953044" cy="1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{</a:t>
            </a:r>
            <a:r>
              <a:rPr lang="en-US" err="1"/>
              <a:t>cat,dog,elephant</a:t>
            </a:r>
            <a:r>
              <a:rPr lang="en-US"/>
              <a:t>,</a:t>
            </a:r>
            <a:r>
              <a:rPr lang="mr-IN"/>
              <a:t>…</a:t>
            </a:r>
            <a:r>
              <a:rPr lang="en-US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770953" y="2921152"/>
            <a:ext cx="705841" cy="7557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AE1578D3-48A5-4A46-9812-2A9B50204F91}"/>
              </a:ext>
            </a:extLst>
          </p:cNvPr>
          <p:cNvGrpSpPr/>
          <p:nvPr/>
        </p:nvGrpSpPr>
        <p:grpSpPr>
          <a:xfrm>
            <a:off x="5290805" y="3200826"/>
            <a:ext cx="1666137" cy="159391"/>
            <a:chOff x="5290805" y="1676182"/>
            <a:chExt cx="1666137" cy="159391"/>
          </a:xfrm>
        </p:grpSpPr>
        <p:sp>
          <p:nvSpPr>
            <p:cNvPr id="11" name="Right Arrow 10"/>
            <p:cNvSpPr/>
            <p:nvPr/>
          </p:nvSpPr>
          <p:spPr>
            <a:xfrm>
              <a:off x="5290805" y="1713190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653156" y="1676182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C0419D94-EF3F-4431-8129-C566F77C0D97}"/>
              </a:ext>
            </a:extLst>
          </p:cNvPr>
          <p:cNvGrpSpPr/>
          <p:nvPr/>
        </p:nvGrpSpPr>
        <p:grpSpPr>
          <a:xfrm>
            <a:off x="3446654" y="2352709"/>
            <a:ext cx="5385596" cy="1049027"/>
            <a:chOff x="3446654" y="2352709"/>
            <a:chExt cx="5385596" cy="1049027"/>
          </a:xfrm>
        </p:grpSpPr>
        <p:cxnSp>
          <p:nvCxnSpPr>
            <p:cNvPr id="13" name="Straight Connector 12"/>
            <p:cNvCxnSpPr>
              <a:cxnSpLocks/>
            </p:cNvCxnSpPr>
            <p:nvPr/>
          </p:nvCxnSpPr>
          <p:spPr>
            <a:xfrm flipH="1">
              <a:off x="3446654" y="235784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439D2605-A4EA-4AF8-A44F-1C6E035B0B2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937" y="235270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CB68761-105B-4F27-B1FD-AD7E794623A7}"/>
              </a:ext>
            </a:extLst>
          </p:cNvPr>
          <p:cNvSpPr txBox="1"/>
          <p:nvPr/>
        </p:nvSpPr>
        <p:spPr>
          <a:xfrm>
            <a:off x="5380141" y="2733099"/>
            <a:ext cx="146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Recurrent NN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xmlns="" id="{357EBA9E-BC50-4D94-876F-418AA8E0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/>
              <a:t>Quick Review (Network Architectures)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19BFE1-FFD2-4619-ADB2-EC95C4BEA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279" y="3794128"/>
            <a:ext cx="4987187" cy="24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2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 animBg="1"/>
      <p:bldP spid="9" grpId="1" animBg="1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91309CA-905F-4FDC-9303-6DF0B528B19B}"/>
              </a:ext>
            </a:extLst>
          </p:cNvPr>
          <p:cNvGrpSpPr/>
          <p:nvPr/>
        </p:nvGrpSpPr>
        <p:grpSpPr>
          <a:xfrm>
            <a:off x="3514838" y="2731684"/>
            <a:ext cx="1493115" cy="1371600"/>
            <a:chOff x="3514838" y="1207040"/>
            <a:chExt cx="1493115" cy="1371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-43" r="32396"/>
            <a:stretch/>
          </p:blipFill>
          <p:spPr>
            <a:xfrm>
              <a:off x="3514838" y="1207040"/>
              <a:ext cx="940080" cy="10005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4923" y="1329855"/>
              <a:ext cx="945107" cy="9996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873" y="1578992"/>
              <a:ext cx="940080" cy="99964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081682" y="3155755"/>
            <a:ext cx="953044" cy="1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{</a:t>
            </a:r>
            <a:r>
              <a:rPr lang="en-US" err="1"/>
              <a:t>cat,dog,elephant</a:t>
            </a:r>
            <a:r>
              <a:rPr lang="en-US"/>
              <a:t>,</a:t>
            </a:r>
            <a:r>
              <a:rPr lang="mr-IN"/>
              <a:t>…</a:t>
            </a:r>
            <a:r>
              <a:rPr lang="en-US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770953" y="2921152"/>
            <a:ext cx="705841" cy="7557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AE1578D3-48A5-4A46-9812-2A9B50204F91}"/>
              </a:ext>
            </a:extLst>
          </p:cNvPr>
          <p:cNvGrpSpPr/>
          <p:nvPr/>
        </p:nvGrpSpPr>
        <p:grpSpPr>
          <a:xfrm>
            <a:off x="5290805" y="3200826"/>
            <a:ext cx="1666137" cy="159391"/>
            <a:chOff x="5290805" y="1676182"/>
            <a:chExt cx="1666137" cy="159391"/>
          </a:xfrm>
        </p:grpSpPr>
        <p:sp>
          <p:nvSpPr>
            <p:cNvPr id="11" name="Right Arrow 10"/>
            <p:cNvSpPr/>
            <p:nvPr/>
          </p:nvSpPr>
          <p:spPr>
            <a:xfrm>
              <a:off x="5290805" y="1713190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653156" y="1676182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C0419D94-EF3F-4431-8129-C566F77C0D97}"/>
              </a:ext>
            </a:extLst>
          </p:cNvPr>
          <p:cNvGrpSpPr/>
          <p:nvPr/>
        </p:nvGrpSpPr>
        <p:grpSpPr>
          <a:xfrm>
            <a:off x="3446654" y="2352709"/>
            <a:ext cx="5385596" cy="1049027"/>
            <a:chOff x="3446654" y="2352709"/>
            <a:chExt cx="5385596" cy="1049027"/>
          </a:xfrm>
        </p:grpSpPr>
        <p:cxnSp>
          <p:nvCxnSpPr>
            <p:cNvPr id="13" name="Straight Connector 12"/>
            <p:cNvCxnSpPr>
              <a:cxnSpLocks/>
            </p:cNvCxnSpPr>
            <p:nvPr/>
          </p:nvCxnSpPr>
          <p:spPr>
            <a:xfrm flipH="1">
              <a:off x="3446654" y="235784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439D2605-A4EA-4AF8-A44F-1C6E035B0B2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937" y="235270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CB68761-105B-4F27-B1FD-AD7E794623A7}"/>
              </a:ext>
            </a:extLst>
          </p:cNvPr>
          <p:cNvSpPr txBox="1"/>
          <p:nvPr/>
        </p:nvSpPr>
        <p:spPr>
          <a:xfrm>
            <a:off x="5252832" y="2733099"/>
            <a:ext cx="171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Bidirectional NN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xmlns="" id="{357EBA9E-BC50-4D94-876F-418AA8E0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/>
              <a:t>Quick Review (Network Architectures)</a:t>
            </a:r>
          </a:p>
        </p:txBody>
      </p:sp>
      <p:pic>
        <p:nvPicPr>
          <p:cNvPr id="55298" name="Picture 2" descr="https://cdn-images-1.medium.com/max/1000/1*LiEqAdkaXcMa7RADAdJWgQ.png">
            <a:extLst>
              <a:ext uri="{FF2B5EF4-FFF2-40B4-BE49-F238E27FC236}">
                <a16:creationId xmlns:a16="http://schemas.microsoft.com/office/drawing/2014/main" xmlns="" id="{4469D0EE-8F07-448E-A8BC-6DCAF2B1A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324" y="3599081"/>
            <a:ext cx="7235098" cy="27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 animBg="1"/>
      <p:bldP spid="9" grpId="1" animBg="1"/>
      <p:bldP spid="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91309CA-905F-4FDC-9303-6DF0B528B19B}"/>
              </a:ext>
            </a:extLst>
          </p:cNvPr>
          <p:cNvGrpSpPr/>
          <p:nvPr/>
        </p:nvGrpSpPr>
        <p:grpSpPr>
          <a:xfrm>
            <a:off x="3514838" y="2731684"/>
            <a:ext cx="1493115" cy="1371600"/>
            <a:chOff x="3514838" y="1207040"/>
            <a:chExt cx="1493115" cy="1371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-43" r="32396"/>
            <a:stretch/>
          </p:blipFill>
          <p:spPr>
            <a:xfrm>
              <a:off x="3514838" y="1207040"/>
              <a:ext cx="940080" cy="10005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4923" y="1329855"/>
              <a:ext cx="945107" cy="9996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873" y="1578992"/>
              <a:ext cx="940080" cy="99964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081682" y="3155755"/>
            <a:ext cx="953044" cy="175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{</a:t>
            </a:r>
            <a:r>
              <a:rPr lang="en-US" err="1"/>
              <a:t>cat,dog,elephant</a:t>
            </a:r>
            <a:r>
              <a:rPr lang="en-US"/>
              <a:t>,</a:t>
            </a:r>
            <a:r>
              <a:rPr lang="mr-IN"/>
              <a:t>…</a:t>
            </a:r>
            <a:r>
              <a:rPr lang="en-US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5770953" y="2921152"/>
            <a:ext cx="705841" cy="7557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AE1578D3-48A5-4A46-9812-2A9B50204F91}"/>
              </a:ext>
            </a:extLst>
          </p:cNvPr>
          <p:cNvGrpSpPr/>
          <p:nvPr/>
        </p:nvGrpSpPr>
        <p:grpSpPr>
          <a:xfrm>
            <a:off x="5290805" y="3200826"/>
            <a:ext cx="1666137" cy="159391"/>
            <a:chOff x="5290805" y="1676182"/>
            <a:chExt cx="1666137" cy="159391"/>
          </a:xfrm>
        </p:grpSpPr>
        <p:sp>
          <p:nvSpPr>
            <p:cNvPr id="11" name="Right Arrow 10"/>
            <p:cNvSpPr/>
            <p:nvPr/>
          </p:nvSpPr>
          <p:spPr>
            <a:xfrm>
              <a:off x="5290805" y="1713190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653156" y="1676182"/>
              <a:ext cx="303786" cy="122383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C0419D94-EF3F-4431-8129-C566F77C0D97}"/>
              </a:ext>
            </a:extLst>
          </p:cNvPr>
          <p:cNvGrpSpPr/>
          <p:nvPr/>
        </p:nvGrpSpPr>
        <p:grpSpPr>
          <a:xfrm>
            <a:off x="3446654" y="2352709"/>
            <a:ext cx="5385596" cy="1049027"/>
            <a:chOff x="3446654" y="2352709"/>
            <a:chExt cx="5385596" cy="1049027"/>
          </a:xfrm>
        </p:grpSpPr>
        <p:cxnSp>
          <p:nvCxnSpPr>
            <p:cNvPr id="13" name="Straight Connector 12"/>
            <p:cNvCxnSpPr>
              <a:cxnSpLocks/>
            </p:cNvCxnSpPr>
            <p:nvPr/>
          </p:nvCxnSpPr>
          <p:spPr>
            <a:xfrm flipH="1">
              <a:off x="3446654" y="235784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439D2605-A4EA-4AF8-A44F-1C6E035B0B26}"/>
                </a:ext>
              </a:extLst>
            </p:cNvPr>
            <p:cNvCxnSpPr>
              <a:cxnSpLocks/>
            </p:cNvCxnSpPr>
            <p:nvPr/>
          </p:nvCxnSpPr>
          <p:spPr>
            <a:xfrm>
              <a:off x="6796937" y="2352709"/>
              <a:ext cx="2035313" cy="1043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CB68761-105B-4F27-B1FD-AD7E794623A7}"/>
              </a:ext>
            </a:extLst>
          </p:cNvPr>
          <p:cNvSpPr txBox="1"/>
          <p:nvPr/>
        </p:nvSpPr>
        <p:spPr>
          <a:xfrm>
            <a:off x="5625748" y="2556119"/>
            <a:ext cx="107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Inception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xmlns="" id="{357EBA9E-BC50-4D94-876F-418AA8E0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215900"/>
            <a:ext cx="11493500" cy="768350"/>
          </a:xfrm>
        </p:spPr>
        <p:txBody>
          <a:bodyPr/>
          <a:lstStyle/>
          <a:p>
            <a:r>
              <a:rPr lang="en-US"/>
              <a:t>Quick Review (Network Architectures)</a:t>
            </a:r>
          </a:p>
        </p:txBody>
      </p:sp>
      <p:pic>
        <p:nvPicPr>
          <p:cNvPr id="18" name="Imagen 4">
            <a:extLst>
              <a:ext uri="{FF2B5EF4-FFF2-40B4-BE49-F238E27FC236}">
                <a16:creationId xmlns:a16="http://schemas.microsoft.com/office/drawing/2014/main" xmlns="" id="{B5B83B27-BF94-438C-8A52-C15EC2DB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26" y="3656778"/>
            <a:ext cx="6578493" cy="24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3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 animBg="1"/>
      <p:bldP spid="9" grpId="1" animBg="1"/>
      <p:bldP spid="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</a:t>
            </a:r>
            <a:r>
              <a:rPr lang="en-US" dirty="0" smtClean="0"/>
              <a:t>Learning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=""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Learning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4" y="983807"/>
            <a:ext cx="11300311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4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</a:t>
            </a:r>
            <a:r>
              <a:rPr lang="en-US" dirty="0" smtClean="0"/>
              <a:t>Learning: 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24" y="2416908"/>
            <a:ext cx="2168815" cy="2268581"/>
          </a:xfrm>
          <a:prstGeom prst="rect">
            <a:avLst/>
          </a:prstGeom>
        </p:spPr>
      </p:pic>
      <p:sp>
        <p:nvSpPr>
          <p:cNvPr id="3" name="Trapezoid 2"/>
          <p:cNvSpPr>
            <a:spLocks noChangeAspect="1"/>
          </p:cNvSpPr>
          <p:nvPr/>
        </p:nvSpPr>
        <p:spPr>
          <a:xfrm rot="5400000">
            <a:off x="3225235" y="2636799"/>
            <a:ext cx="1829888" cy="18288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749482" y="3170538"/>
            <a:ext cx="951470" cy="59312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700952" y="3282434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</a:t>
            </a:r>
            <a:r>
              <a:rPr lang="en-US" dirty="0" err="1" smtClean="0"/>
              <a:t>Cat,Dog</a:t>
            </a:r>
            <a:r>
              <a:rPr lang="en-US" dirty="0"/>
              <a:t>,</a:t>
            </a:r>
            <a:r>
              <a:rPr lang="mr-IN" dirty="0" smtClean="0"/>
              <a:t>…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528" y="1233186"/>
            <a:ext cx="942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train the two networks by minimizing the loss function (cross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entropy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loss)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Trapezoid 10"/>
          <p:cNvSpPr>
            <a:spLocks noChangeAspect="1"/>
          </p:cNvSpPr>
          <p:nvPr/>
        </p:nvSpPr>
        <p:spPr>
          <a:xfrm rot="5400000">
            <a:off x="7655314" y="2636799"/>
            <a:ext cx="1829888" cy="18288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2219" y="3195765"/>
            <a:ext cx="1941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mbria Math" charset="0"/>
                <a:ea typeface="Cambria Math" charset="0"/>
                <a:cs typeface="Cambria Math" charset="0"/>
              </a:rPr>
              <a:t>{ Features }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02211" y="480674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Feature Discovery Network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37754" y="4806744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Classification Network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0989" y="1950109"/>
            <a:ext cx="60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7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</a:t>
            </a:r>
            <a:r>
              <a:rPr lang="en-US" dirty="0" smtClean="0"/>
              <a:t>Learning: 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24" y="2416908"/>
            <a:ext cx="2168815" cy="2268581"/>
          </a:xfrm>
          <a:prstGeom prst="rect">
            <a:avLst/>
          </a:prstGeom>
        </p:spPr>
      </p:pic>
      <p:sp>
        <p:nvSpPr>
          <p:cNvPr id="3" name="Trapezoid 2"/>
          <p:cNvSpPr>
            <a:spLocks noChangeAspect="1"/>
          </p:cNvSpPr>
          <p:nvPr/>
        </p:nvSpPr>
        <p:spPr>
          <a:xfrm rot="5400000">
            <a:off x="3225235" y="2636799"/>
            <a:ext cx="1829888" cy="18288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92236" y="1233186"/>
                <a:ext cx="108738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train the two networks by minimizing the reconstruction loss function: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ℒ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=∑</m:t>
                    </m:r>
                    <m:sSup>
                      <m:sSupPr>
                        <m:ctrl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  <a:ea typeface="Karla" charset="0"/>
                                        <a:cs typeface="Karla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6" y="1233186"/>
                <a:ext cx="10873874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56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rapezoid 10"/>
          <p:cNvSpPr>
            <a:spLocks noChangeAspect="1"/>
          </p:cNvSpPr>
          <p:nvPr/>
        </p:nvSpPr>
        <p:spPr>
          <a:xfrm rot="16200000">
            <a:off x="7568815" y="2636799"/>
            <a:ext cx="1829888" cy="18288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2219" y="3195765"/>
            <a:ext cx="1941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mbria Math" charset="0"/>
                <a:ea typeface="Cambria Math" charset="0"/>
                <a:cs typeface="Cambria Math" charset="0"/>
              </a:rPr>
              <a:t>{ Features }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02211" y="480674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Feature Discovery Network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37754" y="4806744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Classification Network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124" y="2416908"/>
            <a:ext cx="2168815" cy="22685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0989" y="1950109"/>
            <a:ext cx="60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0525789" y="1950109"/>
                <a:ext cx="605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789" y="1950109"/>
                <a:ext cx="605483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316" r="-25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Recent Evolution in Image Recognition (cont)</a:t>
            </a:r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9396" name="Picture 4" descr="deeper-meme">
            <a:extLst>
              <a:ext uri="{FF2B5EF4-FFF2-40B4-BE49-F238E27FC236}">
                <a16:creationId xmlns:a16="http://schemas.microsoft.com/office/drawing/2014/main" xmlns="" id="{30B6188A-5EDF-45D9-9634-25D28947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740" y="1225485"/>
            <a:ext cx="8542519" cy="482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0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</a:t>
            </a:r>
            <a:r>
              <a:rPr lang="en-US" dirty="0" smtClean="0"/>
              <a:t>Learning: 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24" y="2416908"/>
            <a:ext cx="2168815" cy="2268581"/>
          </a:xfrm>
          <a:prstGeom prst="rect">
            <a:avLst/>
          </a:prstGeom>
        </p:spPr>
      </p:pic>
      <p:sp>
        <p:nvSpPr>
          <p:cNvPr id="3" name="Trapezoid 2"/>
          <p:cNvSpPr>
            <a:spLocks noChangeAspect="1"/>
          </p:cNvSpPr>
          <p:nvPr/>
        </p:nvSpPr>
        <p:spPr>
          <a:xfrm rot="5400000">
            <a:off x="3225235" y="2636799"/>
            <a:ext cx="1829888" cy="18288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/>
          <p:cNvSpPr>
            <a:spLocks noChangeAspect="1"/>
          </p:cNvSpPr>
          <p:nvPr/>
        </p:nvSpPr>
        <p:spPr>
          <a:xfrm rot="16200000">
            <a:off x="7568815" y="2636799"/>
            <a:ext cx="1829888" cy="18288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4176" y="318316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mbria Math" charset="0"/>
                <a:ea typeface="Cambria Math" charset="0"/>
                <a:cs typeface="Cambria Math" charset="0"/>
              </a:rPr>
              <a:t>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0360" y="473841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2053" y="468548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124" y="2416908"/>
            <a:ext cx="2168815" cy="22685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4034" y="1071324"/>
            <a:ext cx="4838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AUTOENCODER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292" y="5402920"/>
            <a:ext cx="11889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an autoencoder. It gets that name because it automatically finds the best way to encode the input so that the decoded version is as close as possible to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input.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0544" y="2527419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</a:p>
        </p:txBody>
      </p:sp>
    </p:spTree>
    <p:extLst>
      <p:ext uri="{BB962C8B-B14F-4D97-AF65-F5344CB8AC3E}">
        <p14:creationId xmlns:p14="http://schemas.microsoft.com/office/powerpoint/2010/main" val="19021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Autoencoders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history of encoding/decoding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MP3 can compress music files by a factor of </a:t>
            </a:r>
            <a:r>
              <a:rPr lang="en-US" dirty="0" smtClean="0"/>
              <a:t>10 enabling digital storage and transmission </a:t>
            </a:r>
            <a:r>
              <a:rPr lang="en-US" dirty="0" smtClean="0"/>
              <a:t>large volumes of</a:t>
            </a:r>
            <a:r>
              <a:rPr lang="en-US" dirty="0"/>
              <a:t> </a:t>
            </a:r>
            <a:r>
              <a:rPr lang="en-US" dirty="0" smtClean="0"/>
              <a:t>audio</a:t>
            </a:r>
            <a:r>
              <a:rPr lang="en-US" dirty="0" smtClean="0"/>
              <a:t>. 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JPG compresses </a:t>
            </a:r>
            <a:r>
              <a:rPr lang="en-US" dirty="0" smtClean="0"/>
              <a:t>images by a factor of </a:t>
            </a:r>
            <a:r>
              <a:rPr lang="en-US" dirty="0" smtClean="0"/>
              <a:t>10-20</a:t>
            </a:r>
            <a:r>
              <a:rPr lang="en-US" dirty="0"/>
              <a:t> </a:t>
            </a:r>
            <a:r>
              <a:rPr lang="en-US" dirty="0" smtClean="0"/>
              <a:t>and enables storage and transmission of image data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These technologies led the way to </a:t>
            </a:r>
            <a:r>
              <a:rPr lang="en-US" dirty="0"/>
              <a:t>the image-rich </a:t>
            </a:r>
            <a:r>
              <a:rPr lang="en-US" dirty="0" smtClean="0"/>
              <a:t>web and abundance of music that </a:t>
            </a:r>
            <a:r>
              <a:rPr lang="en-US" dirty="0"/>
              <a:t>we enjoy </a:t>
            </a:r>
            <a:r>
              <a:rPr lang="en-US" dirty="0" smtClean="0"/>
              <a:t>today.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history of encoding/decoding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418058"/>
          </a:xfrm>
        </p:spPr>
        <p:txBody>
          <a:bodyPr/>
          <a:lstStyle/>
          <a:p>
            <a:r>
              <a:rPr lang="en-US" dirty="0"/>
              <a:t>We say that both MP3 and JPG take an input (a music or image file), and </a:t>
            </a:r>
            <a:r>
              <a:rPr lang="en-US" b="1" dirty="0"/>
              <a:t>encode</a:t>
            </a:r>
            <a:r>
              <a:rPr lang="en-US" dirty="0"/>
              <a:t> it into a </a:t>
            </a:r>
            <a:r>
              <a:rPr lang="en-US" b="1" dirty="0"/>
              <a:t>compressed </a:t>
            </a:r>
            <a:r>
              <a:rPr lang="en-US"/>
              <a:t>form</a:t>
            </a:r>
            <a:r>
              <a:rPr lang="en-US" smtClean="0"/>
              <a:t>.</a:t>
            </a:r>
          </a:p>
          <a:p>
            <a:endParaRPr lang="en-US" dirty="0"/>
          </a:p>
          <a:p>
            <a:r>
              <a:rPr lang="en-US" dirty="0"/>
              <a:t>Then we </a:t>
            </a:r>
            <a:r>
              <a:rPr lang="en-US" b="1" dirty="0"/>
              <a:t>decode</a:t>
            </a:r>
            <a:r>
              <a:rPr lang="en-US" dirty="0"/>
              <a:t> or </a:t>
            </a:r>
            <a:r>
              <a:rPr lang="en-US" b="1" dirty="0"/>
              <a:t>decompress</a:t>
            </a:r>
            <a:r>
              <a:rPr lang="en-US" dirty="0"/>
              <a:t> the intermediate version to some lower quality original version.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autoencoders?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255" y="983807"/>
            <a:ext cx="10327008" cy="2111143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A particular kind of learning </a:t>
            </a:r>
            <a:r>
              <a:rPr lang="en-US" dirty="0" smtClean="0"/>
              <a:t>architecture 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A mechanism of </a:t>
            </a:r>
            <a:r>
              <a:rPr lang="en-US" dirty="0" smtClean="0"/>
              <a:t>compressing inputs into </a:t>
            </a:r>
            <a:r>
              <a:rPr lang="en-US" dirty="0" smtClean="0"/>
              <a:t>a form that can </a:t>
            </a:r>
            <a:r>
              <a:rPr lang="en-US" dirty="0" smtClean="0"/>
              <a:t>later be decompressed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Similar </a:t>
            </a:r>
            <a:r>
              <a:rPr lang="en-US" dirty="0" smtClean="0"/>
              <a:t>to the way </a:t>
            </a:r>
            <a:r>
              <a:rPr lang="en-US" dirty="0" smtClean="0"/>
              <a:t>MP3 </a:t>
            </a:r>
            <a:r>
              <a:rPr lang="en-US" dirty="0" smtClean="0"/>
              <a:t>compresses audio and </a:t>
            </a:r>
            <a:r>
              <a:rPr lang="en-US" dirty="0" smtClean="0"/>
              <a:t>JPG </a:t>
            </a:r>
            <a:r>
              <a:rPr lang="en-US" dirty="0" smtClean="0"/>
              <a:t>compresses images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Autoencoders are more general than </a:t>
            </a:r>
            <a:r>
              <a:rPr lang="en-US" dirty="0" smtClean="0"/>
              <a:t>either MP3 </a:t>
            </a:r>
            <a:r>
              <a:rPr lang="en-US" dirty="0" smtClean="0"/>
              <a:t>or </a:t>
            </a:r>
            <a:r>
              <a:rPr lang="en-US" dirty="0" smtClean="0"/>
              <a:t>JPG</a:t>
            </a: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They are usually </a:t>
            </a:r>
            <a:r>
              <a:rPr lang="en-US" dirty="0" smtClean="0"/>
              <a:t>used to </a:t>
            </a:r>
            <a:r>
              <a:rPr lang="mr-IN" dirty="0" smtClean="0"/>
              <a:t>…</a:t>
            </a:r>
            <a:endParaRPr lang="en-US" dirty="0" smtClean="0"/>
          </a:p>
          <a:p>
            <a:pPr marL="1200120" lvl="1" indent="-457200">
              <a:buFont typeface="Arial" charset="0"/>
              <a:buChar char="•"/>
            </a:pPr>
            <a:r>
              <a:rPr lang="en-US" dirty="0" smtClean="0"/>
              <a:t>reduce data dimensionality or </a:t>
            </a:r>
            <a:r>
              <a:rPr lang="en-US" dirty="0" smtClean="0"/>
              <a:t>find a </a:t>
            </a:r>
            <a:r>
              <a:rPr lang="en-US" dirty="0" smtClean="0"/>
              <a:t>better suited representation for </a:t>
            </a:r>
            <a:r>
              <a:rPr lang="en-US" dirty="0" smtClean="0"/>
              <a:t>another </a:t>
            </a:r>
            <a:r>
              <a:rPr lang="en-US" dirty="0" smtClean="0"/>
              <a:t>task</a:t>
            </a:r>
            <a:endParaRPr lang="en-US" dirty="0" smtClean="0"/>
          </a:p>
          <a:p>
            <a:pPr marL="1200120" lvl="1" indent="-457200">
              <a:buFont typeface="Arial" charset="0"/>
              <a:buChar char="•"/>
            </a:pPr>
            <a:r>
              <a:rPr lang="en-US" dirty="0" smtClean="0"/>
              <a:t>blend </a:t>
            </a:r>
            <a:r>
              <a:rPr lang="en-US" dirty="0" smtClean="0"/>
              <a:t>inputs from one input to </a:t>
            </a:r>
            <a:r>
              <a:rPr lang="en-US" dirty="0" smtClean="0"/>
              <a:t>another.</a:t>
            </a:r>
          </a:p>
          <a:p>
            <a:pPr marL="1200120" lvl="1" indent="-457200">
              <a:buFont typeface="Arial" charset="0"/>
              <a:buChar char="•"/>
            </a:pPr>
            <a:r>
              <a:rPr lang="en-US" dirty="0" err="1" smtClean="0"/>
              <a:t>denoise</a:t>
            </a:r>
            <a:r>
              <a:rPr lang="en-US" dirty="0" smtClean="0"/>
              <a:t>, infill,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Lossless and </a:t>
            </a:r>
            <a:r>
              <a:rPr lang="en-US" err="1" smtClean="0"/>
              <a:t>Lossy</a:t>
            </a:r>
            <a:r>
              <a:rPr lang="en-US" smtClean="0"/>
              <a:t> Encoding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 smtClean="0"/>
              <a:t>The greater the difference </a:t>
            </a:r>
            <a:r>
              <a:rPr lang="en-US" sz="2400" dirty="0" smtClean="0"/>
              <a:t>between the </a:t>
            </a:r>
            <a:r>
              <a:rPr lang="en-US" sz="2400" dirty="0" smtClean="0"/>
              <a:t>original version and the </a:t>
            </a:r>
            <a:r>
              <a:rPr lang="en-US" sz="2400" dirty="0" smtClean="0"/>
              <a:t>version post-decompression the </a:t>
            </a:r>
            <a:r>
              <a:rPr lang="en-US" sz="2400" dirty="0" smtClean="0"/>
              <a:t>greater the </a:t>
            </a:r>
            <a:r>
              <a:rPr lang="en-US" sz="2400" b="1" dirty="0" smtClean="0"/>
              <a:t>loss</a:t>
            </a:r>
            <a:r>
              <a:rPr lang="en-US" sz="24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For example imagine you are </a:t>
            </a:r>
            <a:r>
              <a:rPr lang="en-US" sz="2400" dirty="0" smtClean="0"/>
              <a:t>in </a:t>
            </a:r>
            <a:r>
              <a:rPr lang="en-US" sz="2400" dirty="0" smtClean="0"/>
              <a:t>Boston </a:t>
            </a:r>
            <a:r>
              <a:rPr lang="en-US" sz="2400" dirty="0" smtClean="0"/>
              <a:t>and </a:t>
            </a:r>
            <a:r>
              <a:rPr lang="en-US" sz="2400" dirty="0" smtClean="0"/>
              <a:t>you want </a:t>
            </a:r>
            <a:r>
              <a:rPr lang="en-US" sz="2400" dirty="0" smtClean="0"/>
              <a:t>to write </a:t>
            </a:r>
            <a:r>
              <a:rPr lang="en-US" sz="2400" dirty="0" smtClean="0"/>
              <a:t>a birthday </a:t>
            </a:r>
            <a:r>
              <a:rPr lang="en-US" sz="2400" dirty="0" smtClean="0"/>
              <a:t>text to a special </a:t>
            </a:r>
            <a:r>
              <a:rPr lang="en-US" sz="2400" dirty="0" smtClean="0"/>
              <a:t>friend.</a:t>
            </a:r>
            <a:endParaRPr lang="en-US" sz="2400" dirty="0" smtClean="0"/>
          </a:p>
          <a:p>
            <a:pPr algn="ctr">
              <a:spcAft>
                <a:spcPts val="600"/>
              </a:spcAft>
            </a:pPr>
            <a:r>
              <a:rPr lang="en-US" sz="2400" b="1" dirty="0" smtClean="0"/>
              <a:t>HANNAH HAPPY BIRTHDAY I LOVE YOU DAN</a:t>
            </a: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-US" sz="2400" dirty="0" smtClean="0"/>
              <a:t>In the freezing </a:t>
            </a:r>
            <a:r>
              <a:rPr lang="en-US" sz="2400" dirty="0" smtClean="0"/>
              <a:t>(-20C</a:t>
            </a:r>
            <a:r>
              <a:rPr lang="en-US" sz="2400" dirty="0" smtClean="0"/>
              <a:t>) Boston winter you do </a:t>
            </a:r>
            <a:r>
              <a:rPr lang="en-US" sz="2400" dirty="0" smtClean="0"/>
              <a:t>not want to have </a:t>
            </a:r>
            <a:r>
              <a:rPr lang="en-US" sz="2400" dirty="0" smtClean="0"/>
              <a:t>your hands </a:t>
            </a:r>
            <a:r>
              <a:rPr lang="en-US" sz="2400" dirty="0" smtClean="0"/>
              <a:t>out in the </a:t>
            </a:r>
            <a:r>
              <a:rPr lang="en-US" sz="2400" dirty="0" smtClean="0"/>
              <a:t>open, </a:t>
            </a:r>
            <a:r>
              <a:rPr lang="en-US" sz="2400" dirty="0" smtClean="0"/>
              <a:t>so </a:t>
            </a:r>
            <a:r>
              <a:rPr lang="en-US" sz="2400" dirty="0" smtClean="0"/>
              <a:t>you shorten </a:t>
            </a:r>
            <a:r>
              <a:rPr lang="en-US" sz="2400" dirty="0" smtClean="0"/>
              <a:t>the </a:t>
            </a:r>
            <a:r>
              <a:rPr lang="en-US" sz="2400" dirty="0" smtClean="0"/>
              <a:t>message as much as possible using text-speak: </a:t>
            </a:r>
            <a:endParaRPr lang="en-US" sz="2400" dirty="0"/>
          </a:p>
          <a:p>
            <a:pPr algn="ctr">
              <a:spcAft>
                <a:spcPts val="600"/>
              </a:spcAft>
            </a:pPr>
            <a:r>
              <a:rPr lang="en-US" sz="2400" b="1" dirty="0" smtClean="0">
                <a:solidFill>
                  <a:srgbClr val="C00000"/>
                </a:solidFill>
              </a:rPr>
              <a:t>H HBD </a:t>
            </a:r>
            <a:r>
              <a:rPr lang="en-US" sz="2400" b="1" dirty="0" smtClean="0">
                <a:solidFill>
                  <a:srgbClr val="C00000"/>
                </a:solidFill>
              </a:rPr>
              <a:t>ILY D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Your 36 characters message is compressed to </a:t>
            </a:r>
            <a:r>
              <a:rPr lang="en-US" sz="2400" dirty="0" smtClean="0"/>
              <a:t>11</a:t>
            </a:r>
            <a:r>
              <a:rPr lang="en-US" sz="2400" dirty="0" smtClean="0"/>
              <a:t> characters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8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Lossless and </a:t>
            </a:r>
            <a:r>
              <a:rPr lang="en-US" err="1" smtClean="0"/>
              <a:t>Lossy</a:t>
            </a:r>
            <a:r>
              <a:rPr lang="en-US" smtClean="0"/>
              <a:t> Encoding (</a:t>
            </a:r>
            <a:r>
              <a:rPr lang="en-US" err="1" smtClean="0"/>
              <a:t>cont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HPD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unambiguous given that it is her birthday today, but </a:t>
            </a:r>
            <a:r>
              <a:rPr lang="en-US" b="1" dirty="0" smtClean="0">
                <a:solidFill>
                  <a:srgbClr val="C00000"/>
                </a:solidFill>
              </a:rPr>
              <a:t>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could mean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David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 Donny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..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imagine the potential drama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(Is this an example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or lossless compression?)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way to test if a transformation is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lossy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lossless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to consider if it can be inverted, or run backwards, to provide us with the original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</a:t>
            </a:r>
            <a:r>
              <a:rPr lang="en-US" dirty="0" smtClean="0"/>
              <a:t>Learning: 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24" y="2416908"/>
            <a:ext cx="2168815" cy="2268581"/>
          </a:xfrm>
          <a:prstGeom prst="rect">
            <a:avLst/>
          </a:prstGeom>
        </p:spPr>
      </p:pic>
      <p:sp>
        <p:nvSpPr>
          <p:cNvPr id="3" name="Trapezoid 2"/>
          <p:cNvSpPr>
            <a:spLocks noChangeAspect="1"/>
          </p:cNvSpPr>
          <p:nvPr/>
        </p:nvSpPr>
        <p:spPr>
          <a:xfrm rot="5400000">
            <a:off x="3225235" y="2636799"/>
            <a:ext cx="1829888" cy="18288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/>
          <p:cNvSpPr>
            <a:spLocks noChangeAspect="1"/>
          </p:cNvSpPr>
          <p:nvPr/>
        </p:nvSpPr>
        <p:spPr>
          <a:xfrm rot="16200000">
            <a:off x="7568815" y="2636799"/>
            <a:ext cx="1829888" cy="18288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4176" y="3183165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mbria Math" charset="0"/>
                <a:ea typeface="Cambria Math" charset="0"/>
                <a:cs typeface="Cambria Math" charset="0"/>
              </a:rPr>
              <a:t>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0360" y="473841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ENCODER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2053" y="468548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DECODER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124" y="2416908"/>
            <a:ext cx="2168815" cy="22685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4034" y="1071324"/>
            <a:ext cx="4838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Karla" charset="0"/>
                <a:ea typeface="Karla" charset="0"/>
                <a:cs typeface="Karla" charset="0"/>
              </a:rPr>
              <a:t>AUTOENCODER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292" y="5402920"/>
            <a:ext cx="11889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is an autoencoder. It gets that name because it automatically finds the best way to encode the input so that the decoded version is as close as possible to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input.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00544" y="2527419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</a:p>
        </p:txBody>
      </p:sp>
    </p:spTree>
    <p:extLst>
      <p:ext uri="{BB962C8B-B14F-4D97-AF65-F5344CB8AC3E}">
        <p14:creationId xmlns:p14="http://schemas.microsoft.com/office/powerpoint/2010/main" val="19434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 and JPG </a:t>
            </a:r>
            <a:r>
              <a:rPr lang="en-US" dirty="0"/>
              <a:t>I</a:t>
            </a:r>
            <a:r>
              <a:rPr lang="en-US" dirty="0" smtClean="0"/>
              <a:t>mage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19" y="5471055"/>
            <a:ext cx="11177828" cy="428997"/>
          </a:xfrm>
        </p:spPr>
        <p:txBody>
          <a:bodyPr/>
          <a:lstStyle/>
          <a:p>
            <a:r>
              <a:rPr lang="en-US" smtClean="0"/>
              <a:t>Original image 256x256=262,000, MP3=37,000</a:t>
            </a:r>
            <a:r>
              <a:rPr lang="en-US"/>
              <a:t>, </a:t>
            </a:r>
            <a:r>
              <a:rPr lang="en-US" smtClean="0"/>
              <a:t>and JPG=26,000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193"/>
            <a:ext cx="12192000" cy="3644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4793966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original</a:t>
            </a:r>
            <a:endParaRPr lang="en-US" sz="240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7493" y="4830847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MP3</a:t>
            </a:r>
            <a:endParaRPr lang="en-US" sz="240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72803" y="4848107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JPG</a:t>
            </a:r>
            <a:endParaRPr lang="en-US" sz="240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701445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err="1" smtClean="0"/>
              <a:t>Glassner</a:t>
            </a:r>
            <a:r>
              <a:rPr lang="en-US"/>
              <a:t>, </a:t>
            </a:r>
            <a:r>
              <a:rPr lang="en-US" smtClean="0"/>
              <a:t>Deep </a:t>
            </a:r>
            <a:r>
              <a:rPr lang="en-US"/>
              <a:t>Learning, Vol. 2: From Basics to </a:t>
            </a:r>
            <a:r>
              <a:rPr lang="en-US" smtClean="0"/>
              <a:t>Practice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8" y="2222500"/>
            <a:ext cx="11620760" cy="24129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3162" y="4919134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original</a:t>
            </a:r>
            <a:endParaRPr lang="en-US" sz="240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4655" y="4956015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MP3</a:t>
            </a:r>
            <a:endParaRPr lang="en-US" sz="240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29965" y="4973275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JPG</a:t>
            </a:r>
            <a:endParaRPr lang="en-US" sz="240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788734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err="1" smtClean="0"/>
              <a:t>Glassner</a:t>
            </a:r>
            <a:r>
              <a:rPr lang="en-US"/>
              <a:t>, </a:t>
            </a:r>
            <a:r>
              <a:rPr lang="en-US" smtClean="0"/>
              <a:t>Deep </a:t>
            </a:r>
            <a:r>
              <a:rPr lang="en-US"/>
              <a:t>Learning, Vol. 2: From Basics to </a:t>
            </a:r>
            <a:r>
              <a:rPr lang="en-US" smtClean="0"/>
              <a:t>Practice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 and JPG Image Compression(</a:t>
            </a:r>
            <a:r>
              <a:rPr lang="en-US" dirty="0" err="1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mtClean="0"/>
              <a:t>Recent Evolution</a:t>
            </a:r>
            <a:r>
              <a:rPr lang="es-CL"/>
              <a:t> </a:t>
            </a:r>
            <a:r>
              <a:rPr lang="es-CL" smtClean="0"/>
              <a:t>in</a:t>
            </a:r>
            <a:r>
              <a:rPr lang="es-CL" smtClean="0"/>
              <a:t> </a:t>
            </a:r>
            <a:r>
              <a:rPr lang="es-CL"/>
              <a:t>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Imagenet</a:t>
            </a:r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9398" name="Picture 6" descr="https://cdn-images-1.medium.com/max/1600/1*DBXf6dzNB78QPHGDofHA4Q.png">
            <a:extLst>
              <a:ext uri="{FF2B5EF4-FFF2-40B4-BE49-F238E27FC236}">
                <a16:creationId xmlns:a16="http://schemas.microsoft.com/office/drawing/2014/main" xmlns="" id="{A666FD97-007B-4368-BCEE-6AF0DAD2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46" y="1844375"/>
            <a:ext cx="6324112" cy="34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4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simplest autoencoder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082364" y="3490785"/>
            <a:ext cx="3196882" cy="1388124"/>
            <a:chOff x="4082364" y="3490785"/>
            <a:chExt cx="3196882" cy="1388124"/>
          </a:xfrm>
        </p:grpSpPr>
        <p:sp>
          <p:nvSpPr>
            <p:cNvPr id="6" name="TextBox 5"/>
            <p:cNvSpPr txBox="1"/>
            <p:nvPr/>
          </p:nvSpPr>
          <p:spPr>
            <a:xfrm>
              <a:off x="4903275" y="4509577"/>
              <a:ext cx="2375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FCN with 20 neurons</a:t>
              </a:r>
              <a:endParaRPr lang="en-US"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082364" y="3490785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114083" y="3244334"/>
            <a:ext cx="2648584" cy="369332"/>
            <a:chOff x="7114083" y="3244334"/>
            <a:chExt cx="2648584" cy="369332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114083" y="3474791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292393" y="3244334"/>
              <a:ext cx="1470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20 numbers</a:t>
              </a:r>
              <a:endParaRPr lang="en-US"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Encode with a simple fully connected network (FCN)</a:t>
            </a:r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221992" y="2779776"/>
            <a:ext cx="1721946" cy="2071913"/>
            <a:chOff x="2508702" y="2794000"/>
            <a:chExt cx="1721946" cy="2071913"/>
          </a:xfrm>
        </p:grpSpPr>
        <p:sp>
          <p:nvSpPr>
            <p:cNvPr id="10" name="TextBox 9"/>
            <p:cNvSpPr txBox="1"/>
            <p:nvPr/>
          </p:nvSpPr>
          <p:spPr>
            <a:xfrm>
              <a:off x="2508702" y="4496581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Image 100x100</a:t>
              </a:r>
              <a:endParaRPr lang="en-US">
                <a:latin typeface="Karla" charset="0"/>
                <a:ea typeface="Karla" charset="0"/>
                <a:cs typeface="Karla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0202" y="2794000"/>
              <a:ext cx="1444752" cy="144475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348059" y="2794000"/>
            <a:ext cx="1487192" cy="1371600"/>
            <a:chOff x="5348059" y="2794000"/>
            <a:chExt cx="1487192" cy="1371600"/>
          </a:xfrm>
        </p:grpSpPr>
        <p:sp>
          <p:nvSpPr>
            <p:cNvPr id="7" name="Trapezoid 6"/>
            <p:cNvSpPr/>
            <p:nvPr/>
          </p:nvSpPr>
          <p:spPr>
            <a:xfrm rot="5400000">
              <a:off x="5233759" y="2908300"/>
              <a:ext cx="1371600" cy="1143000"/>
            </a:xfrm>
            <a:prstGeom prst="trapezoi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74843" y="3279079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20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75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simplest autoencoder	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961786" y="3497733"/>
            <a:ext cx="5884149" cy="1347328"/>
            <a:chOff x="3961786" y="3497733"/>
            <a:chExt cx="5884149" cy="1347328"/>
          </a:xfrm>
        </p:grpSpPr>
        <p:sp>
          <p:nvSpPr>
            <p:cNvPr id="6" name="TextBox 5"/>
            <p:cNvSpPr txBox="1"/>
            <p:nvPr/>
          </p:nvSpPr>
          <p:spPr>
            <a:xfrm>
              <a:off x="4961911" y="4475729"/>
              <a:ext cx="1912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FCN: 20 neurons</a:t>
              </a:r>
              <a:endParaRPr lang="en-US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07233" y="4475729"/>
              <a:ext cx="2214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FCN:10000 neurons</a:t>
              </a:r>
              <a:endParaRPr lang="en-US">
                <a:latin typeface="Karla" charset="0"/>
                <a:ea typeface="Karla" charset="0"/>
                <a:cs typeface="Karla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961786" y="3497733"/>
              <a:ext cx="5884149" cy="6820"/>
              <a:chOff x="3961786" y="3497733"/>
              <a:chExt cx="5884149" cy="682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3961786" y="3497733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845810" y="3504553"/>
                <a:ext cx="1000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/>
          <p:cNvSpPr txBox="1"/>
          <p:nvPr/>
        </p:nvSpPr>
        <p:spPr>
          <a:xfrm>
            <a:off x="10121487" y="328809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Karla" charset="0"/>
                <a:ea typeface="Karla" charset="0"/>
                <a:cs typeface="Karla" charset="0"/>
              </a:rPr>
              <a:t>10000 numbers</a:t>
            </a:r>
            <a:endParaRPr lang="en-US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Encode and decode </a:t>
            </a:r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221158" y="2782177"/>
            <a:ext cx="1721946" cy="2096732"/>
            <a:chOff x="2221158" y="2782177"/>
            <a:chExt cx="1721946" cy="2096732"/>
          </a:xfrm>
        </p:grpSpPr>
        <p:sp>
          <p:nvSpPr>
            <p:cNvPr id="10" name="TextBox 9"/>
            <p:cNvSpPr txBox="1"/>
            <p:nvPr/>
          </p:nvSpPr>
          <p:spPr>
            <a:xfrm>
              <a:off x="2221158" y="4509577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Image 100x100</a:t>
              </a:r>
              <a:endParaRPr lang="en-US">
                <a:latin typeface="Karla" charset="0"/>
                <a:ea typeface="Karla" charset="0"/>
                <a:cs typeface="Karla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59755" y="2782177"/>
              <a:ext cx="1444752" cy="1444752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348059" y="2794000"/>
            <a:ext cx="1487192" cy="1371600"/>
            <a:chOff x="5348059" y="2794000"/>
            <a:chExt cx="1487192" cy="1371600"/>
          </a:xfrm>
        </p:grpSpPr>
        <p:sp>
          <p:nvSpPr>
            <p:cNvPr id="23" name="Trapezoid 22"/>
            <p:cNvSpPr/>
            <p:nvPr/>
          </p:nvSpPr>
          <p:spPr>
            <a:xfrm rot="5400000">
              <a:off x="5233759" y="2908300"/>
              <a:ext cx="1371600" cy="1143000"/>
            </a:xfrm>
            <a:prstGeom prst="trapezoi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74843" y="3279079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20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80662" y="2782177"/>
            <a:ext cx="1460408" cy="1371600"/>
            <a:chOff x="5199801" y="2814048"/>
            <a:chExt cx="1460408" cy="1371600"/>
          </a:xfrm>
        </p:grpSpPr>
        <p:sp>
          <p:nvSpPr>
            <p:cNvPr id="26" name="Trapezoid 25"/>
            <p:cNvSpPr/>
            <p:nvPr/>
          </p:nvSpPr>
          <p:spPr>
            <a:xfrm rot="5400000" flipV="1">
              <a:off x="5085501" y="2928348"/>
              <a:ext cx="1371600" cy="1143000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99801" y="3295134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10K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6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Bottleneck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31" y="3719384"/>
            <a:ext cx="5069802" cy="1354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229" y="3003878"/>
            <a:ext cx="4940300" cy="2806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737" y="1283073"/>
            <a:ext cx="107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start with 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10,000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elements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have 20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middle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10,000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elements again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at the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end 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Latent variables and latent layer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r>
              <a:rPr lang="en-US" smtClean="0"/>
              <a:t>We </a:t>
            </a:r>
            <a:r>
              <a:rPr lang="en-US"/>
              <a:t>say that an autoencoder is an example of </a:t>
            </a:r>
            <a:r>
              <a:rPr lang="en-US" b="1"/>
              <a:t>semi-supervised </a:t>
            </a:r>
            <a:r>
              <a:rPr lang="en-US"/>
              <a:t>learning. 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It </a:t>
            </a:r>
            <a:r>
              <a:rPr lang="en-US"/>
              <a:t>sort-of is </a:t>
            </a:r>
            <a:r>
              <a:rPr lang="en-US" b="1"/>
              <a:t>supervised</a:t>
            </a:r>
            <a:r>
              <a:rPr lang="en-US"/>
              <a:t> learning because we give the system explicit goal data (the output should be the same as the input), and it sort-of isn’t supervised learning because we don’t have any manually determined labels or targets on the </a:t>
            </a:r>
            <a:r>
              <a:rPr lang="en-US" smtClean="0"/>
              <a:t>inputs</a:t>
            </a:r>
            <a:r>
              <a:rPr lang="en-US" smtClean="0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68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Autoencoders in 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Comparing the input and output pixel by pixel.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4789" y="2654359"/>
            <a:ext cx="3753870" cy="2797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1508" y="2668192"/>
            <a:ext cx="27432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8754" y="266819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 in </a:t>
            </a:r>
            <a:r>
              <a:rPr lang="en-US" smtClean="0"/>
              <a:t>action (</a:t>
            </a:r>
            <a:r>
              <a:rPr lang="en-US" err="1" smtClean="0"/>
              <a:t>cont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6746" y="2693196"/>
            <a:ext cx="1444752" cy="14447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386" y="2693196"/>
            <a:ext cx="1444752" cy="144475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007045" y="3432698"/>
            <a:ext cx="5884149" cy="6820"/>
            <a:chOff x="3961786" y="3497733"/>
            <a:chExt cx="5884149" cy="6820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3961786" y="349773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8845810" y="350455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4386" y="2717142"/>
            <a:ext cx="1444752" cy="144475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32573" y="2790294"/>
            <a:ext cx="1487192" cy="1371600"/>
            <a:chOff x="5348059" y="2794000"/>
            <a:chExt cx="1487192" cy="1371600"/>
          </a:xfrm>
        </p:grpSpPr>
        <p:sp>
          <p:nvSpPr>
            <p:cNvPr id="22" name="Trapezoid 21"/>
            <p:cNvSpPr/>
            <p:nvPr/>
          </p:nvSpPr>
          <p:spPr>
            <a:xfrm rot="5400000">
              <a:off x="5233759" y="2908300"/>
              <a:ext cx="1371600" cy="1143000"/>
            </a:xfrm>
            <a:prstGeom prst="trapezoi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74843" y="3279079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20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65176" y="2778471"/>
            <a:ext cx="1460408" cy="1371600"/>
            <a:chOff x="5199801" y="2814048"/>
            <a:chExt cx="1460408" cy="1371600"/>
          </a:xfrm>
        </p:grpSpPr>
        <p:sp>
          <p:nvSpPr>
            <p:cNvPr id="25" name="Trapezoid 24"/>
            <p:cNvSpPr/>
            <p:nvPr/>
          </p:nvSpPr>
          <p:spPr>
            <a:xfrm rot="5400000" flipV="1">
              <a:off x="5085501" y="2928348"/>
              <a:ext cx="1371600" cy="1143000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199801" y="3295134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10K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6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 in action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007045" y="3432698"/>
            <a:ext cx="5884149" cy="6820"/>
            <a:chOff x="3961786" y="3497733"/>
            <a:chExt cx="5884149" cy="682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3961786" y="349773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8845810" y="350455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6746" y="2693196"/>
            <a:ext cx="1444752" cy="144475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618325" y="2766348"/>
            <a:ext cx="1487192" cy="1371600"/>
            <a:chOff x="5348059" y="2794000"/>
            <a:chExt cx="1487192" cy="1371600"/>
          </a:xfrm>
        </p:grpSpPr>
        <p:sp>
          <p:nvSpPr>
            <p:cNvPr id="13" name="Trapezoid 12"/>
            <p:cNvSpPr/>
            <p:nvPr/>
          </p:nvSpPr>
          <p:spPr>
            <a:xfrm rot="5400000">
              <a:off x="5233759" y="2908300"/>
              <a:ext cx="1371600" cy="1143000"/>
            </a:xfrm>
            <a:prstGeom prst="trapezoi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74843" y="3279079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20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50928" y="2754525"/>
            <a:ext cx="1460408" cy="1371600"/>
            <a:chOff x="5199801" y="2814048"/>
            <a:chExt cx="1460408" cy="1371600"/>
          </a:xfrm>
        </p:grpSpPr>
        <p:sp>
          <p:nvSpPr>
            <p:cNvPr id="16" name="Trapezoid 15"/>
            <p:cNvSpPr/>
            <p:nvPr/>
          </p:nvSpPr>
          <p:spPr>
            <a:xfrm rot="5400000" flipV="1">
              <a:off x="5085501" y="2928348"/>
              <a:ext cx="1371600" cy="1143000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99801" y="3295134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10K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4891" y="2754525"/>
            <a:ext cx="1452478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2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 in action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80" y="2058750"/>
            <a:ext cx="5215278" cy="38497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We must train with a variety of images.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 in action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Testing it again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288" y="2697480"/>
            <a:ext cx="1444752" cy="1444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7008" y="2697480"/>
            <a:ext cx="1444752" cy="144475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07045" y="3432698"/>
            <a:ext cx="5884149" cy="6820"/>
            <a:chOff x="3961786" y="3497733"/>
            <a:chExt cx="5884149" cy="682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961786" y="349773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845810" y="350455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618325" y="2766348"/>
            <a:ext cx="1487192" cy="1371600"/>
            <a:chOff x="5348059" y="2794000"/>
            <a:chExt cx="1487192" cy="1371600"/>
          </a:xfrm>
        </p:grpSpPr>
        <p:sp>
          <p:nvSpPr>
            <p:cNvPr id="16" name="Trapezoid 15"/>
            <p:cNvSpPr/>
            <p:nvPr/>
          </p:nvSpPr>
          <p:spPr>
            <a:xfrm rot="5400000">
              <a:off x="5233759" y="2908300"/>
              <a:ext cx="1371600" cy="1143000"/>
            </a:xfrm>
            <a:prstGeom prst="trapezoi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74843" y="3279079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20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50928" y="2754525"/>
            <a:ext cx="1460408" cy="1371600"/>
            <a:chOff x="5199801" y="2814048"/>
            <a:chExt cx="1460408" cy="1371600"/>
          </a:xfrm>
        </p:grpSpPr>
        <p:sp>
          <p:nvSpPr>
            <p:cNvPr id="24" name="Trapezoid 23"/>
            <p:cNvSpPr/>
            <p:nvPr/>
          </p:nvSpPr>
          <p:spPr>
            <a:xfrm rot="5400000" flipV="1">
              <a:off x="5085501" y="2928348"/>
              <a:ext cx="1371600" cy="1143000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99801" y="3295134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10K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7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</a:t>
            </a:r>
            <a:r>
              <a:rPr lang="en-US" dirty="0" smtClean="0"/>
              <a:t>autoencoder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65" y="983807"/>
            <a:ext cx="3449869" cy="3449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01" y="4793341"/>
            <a:ext cx="1431396" cy="14447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495" y="4732012"/>
            <a:ext cx="1438001" cy="144475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09042" y="5471514"/>
            <a:ext cx="5637012" cy="6820"/>
            <a:chOff x="3961786" y="3497733"/>
            <a:chExt cx="5637012" cy="682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961786" y="349773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8598673" y="3504553"/>
              <a:ext cx="1000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785542" y="4805164"/>
            <a:ext cx="1487192" cy="1371600"/>
            <a:chOff x="5348059" y="2794000"/>
            <a:chExt cx="1487192" cy="1371600"/>
          </a:xfrm>
        </p:grpSpPr>
        <p:sp>
          <p:nvSpPr>
            <p:cNvPr id="17" name="Trapezoid 16"/>
            <p:cNvSpPr/>
            <p:nvPr/>
          </p:nvSpPr>
          <p:spPr>
            <a:xfrm rot="5400000">
              <a:off x="5233759" y="2908300"/>
              <a:ext cx="1371600" cy="1143000"/>
            </a:xfrm>
            <a:prstGeom prst="trapezoi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74843" y="3279079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20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08080" y="4793341"/>
            <a:ext cx="1460408" cy="1371600"/>
            <a:chOff x="5199801" y="2814048"/>
            <a:chExt cx="1460408" cy="1371600"/>
          </a:xfrm>
        </p:grpSpPr>
        <p:sp>
          <p:nvSpPr>
            <p:cNvPr id="20" name="Trapezoid 19"/>
            <p:cNvSpPr/>
            <p:nvPr/>
          </p:nvSpPr>
          <p:spPr>
            <a:xfrm rot="5400000" flipV="1">
              <a:off x="5085501" y="2928348"/>
              <a:ext cx="1371600" cy="1143000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99801" y="3295134"/>
              <a:ext cx="146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smtClean="0">
                  <a:latin typeface="Karla" charset="0"/>
                  <a:ea typeface="Karla" charset="0"/>
                  <a:cs typeface="Karla" charset="0"/>
                </a:rPr>
                <a:t>784 neurons</a:t>
              </a:r>
              <a:endParaRPr lang="en-US" sz="140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46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Recent Evolution in Image </a:t>
            </a:r>
            <a:r>
              <a:rPr lang="es-CL" smtClean="0"/>
              <a:t>Recognition (cont)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AlexNet</a:t>
            </a:r>
            <a:r>
              <a:rPr lang="es-CL"/>
              <a:t> - 2012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3490" name="Picture 2" descr="https://cdn-images-1.medium.com/max/1600/0*xPOQ3btZ9rQO23LK.png">
            <a:extLst>
              <a:ext uri="{FF2B5EF4-FFF2-40B4-BE49-F238E27FC236}">
                <a16:creationId xmlns:a16="http://schemas.microsoft.com/office/drawing/2014/main" xmlns="" id="{7A0EA65F-4DCC-4D26-BD4B-A66E46B4F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46" y="2106295"/>
            <a:ext cx="9799699" cy="315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1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26" y="4670519"/>
            <a:ext cx="4711148" cy="2011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26" y="174525"/>
            <a:ext cx="4711148" cy="2011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26" y="2422522"/>
            <a:ext cx="4711148" cy="2011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043" y="910522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Karla" charset="0"/>
                <a:ea typeface="Karla" charset="0"/>
                <a:cs typeface="Karla" charset="0"/>
              </a:rPr>
              <a:t>20 latent variables</a:t>
            </a:r>
            <a:endParaRPr lang="en-US" sz="200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792" y="3148100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Karla" charset="0"/>
                <a:ea typeface="Karla" charset="0"/>
                <a:cs typeface="Karla" charset="0"/>
              </a:rPr>
              <a:t>1</a:t>
            </a:r>
            <a:r>
              <a:rPr lang="en-US" sz="2000" smtClean="0">
                <a:latin typeface="Karla" charset="0"/>
                <a:ea typeface="Karla" charset="0"/>
                <a:cs typeface="Karla" charset="0"/>
              </a:rPr>
              <a:t>0 latent variables</a:t>
            </a:r>
            <a:endParaRPr lang="en-US" sz="200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043" y="5396096"/>
            <a:ext cx="228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2000" smtClean="0">
                <a:latin typeface="Karla" charset="0"/>
                <a:ea typeface="Karla" charset="0"/>
                <a:cs typeface="Karla" charset="0"/>
              </a:rPr>
              <a:t>  latent variables</a:t>
            </a:r>
            <a:endParaRPr lang="en-US" sz="200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err="1" smtClean="0"/>
              <a:t>Glassner</a:t>
            </a:r>
            <a:r>
              <a:rPr lang="en-US"/>
              <a:t>, </a:t>
            </a:r>
            <a:r>
              <a:rPr lang="en-US" smtClean="0"/>
              <a:t>Deep </a:t>
            </a:r>
            <a:r>
              <a:rPr lang="en-US"/>
              <a:t>Learning, Vol. 2: From Basics to </a:t>
            </a:r>
            <a:r>
              <a:rPr lang="en-US" smtClean="0"/>
              <a:t>Practice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41528" y="53077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mtClean="0">
                <a:latin typeface="Karla" charset="0"/>
                <a:ea typeface="Karla" charset="0"/>
                <a:cs typeface="Karla" charset="0"/>
              </a:rPr>
              <a:t>riginal</a:t>
            </a:r>
            <a:endParaRPr lang="en-US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4898" y="1361769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Karla" charset="0"/>
                <a:ea typeface="Karla" charset="0"/>
                <a:cs typeface="Karla" charset="0"/>
              </a:rPr>
              <a:t>reconstructed</a:t>
            </a:r>
            <a:endParaRPr lang="en-US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75690" y="2778768"/>
            <a:ext cx="1673856" cy="1200329"/>
            <a:chOff x="4657298" y="683172"/>
            <a:chExt cx="1673856" cy="1200329"/>
          </a:xfrm>
        </p:grpSpPr>
        <p:sp>
          <p:nvSpPr>
            <p:cNvPr id="15" name="TextBox 14"/>
            <p:cNvSpPr txBox="1"/>
            <p:nvPr/>
          </p:nvSpPr>
          <p:spPr>
            <a:xfrm>
              <a:off x="4993928" y="683172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Karla" charset="0"/>
                  <a:ea typeface="Karla" charset="0"/>
                  <a:cs typeface="Karla" charset="0"/>
                </a:rPr>
                <a:t>o</a:t>
              </a:r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riginal</a:t>
              </a:r>
              <a:endParaRPr lang="en-US">
                <a:latin typeface="Karla" charset="0"/>
                <a:ea typeface="Karla" charset="0"/>
                <a:cs typeface="Karl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7298" y="1514169"/>
              <a:ext cx="1673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Karla" charset="0"/>
                  <a:ea typeface="Karla" charset="0"/>
                  <a:cs typeface="Karla" charset="0"/>
                </a:rPr>
                <a:t>reconstructed</a:t>
              </a:r>
              <a:endParaRPr lang="en-US">
                <a:latin typeface="Karla" charset="0"/>
                <a:ea typeface="Karla" charset="0"/>
                <a:cs typeface="Karla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09697" y="502676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mtClean="0">
                <a:latin typeface="Karla" charset="0"/>
                <a:ea typeface="Karla" charset="0"/>
                <a:cs typeface="Karla" charset="0"/>
              </a:rPr>
              <a:t>riginal</a:t>
            </a:r>
            <a:endParaRPr lang="en-US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73067" y="5857761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Karla" charset="0"/>
                <a:ea typeface="Karla" charset="0"/>
                <a:cs typeface="Karla" charset="0"/>
              </a:rPr>
              <a:t>reconstructed</a:t>
            </a:r>
            <a:endParaRPr lang="en-US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995" y="174525"/>
            <a:ext cx="11800702" cy="20116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730" y="2417448"/>
            <a:ext cx="11800702" cy="20116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2995" y="4659091"/>
            <a:ext cx="11800702" cy="20116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0" grpId="0"/>
      <p:bldP spid="14" grpId="0"/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eeper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021977" y="1336976"/>
            <a:ext cx="9937375" cy="1363121"/>
            <a:chOff x="806826" y="3288901"/>
            <a:chExt cx="10608232" cy="1455143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1365273" y="3288901"/>
              <a:ext cx="1444752" cy="1440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512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neurons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806826" y="4023913"/>
              <a:ext cx="458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7797512" y="3288901"/>
              <a:ext cx="1444752" cy="1440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512neurons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2936425" y="3303782"/>
              <a:ext cx="1444752" cy="1440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256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neurons</a:t>
              </a:r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4525411" y="3303782"/>
              <a:ext cx="1444752" cy="1440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 neurons</a:t>
              </a:r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6208526" y="3290335"/>
              <a:ext cx="1444752" cy="1440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256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neurons</a:t>
              </a:r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9368664" y="3303782"/>
              <a:ext cx="1444752" cy="1440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784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neurons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0956117" y="3991297"/>
              <a:ext cx="458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6" y="1622142"/>
            <a:ext cx="745968" cy="7529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029" y="1611201"/>
            <a:ext cx="914670" cy="918964"/>
          </a:xfrm>
          <a:prstGeom prst="rect">
            <a:avLst/>
          </a:prstGeom>
        </p:spPr>
      </p:pic>
      <p:pic>
        <p:nvPicPr>
          <p:cNvPr id="23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88" y="3599910"/>
            <a:ext cx="4944623" cy="2111375"/>
          </a:xfrm>
        </p:spPr>
      </p:pic>
    </p:spTree>
    <p:extLst>
      <p:ext uri="{BB962C8B-B14F-4D97-AF65-F5344CB8AC3E}">
        <p14:creationId xmlns:p14="http://schemas.microsoft.com/office/powerpoint/2010/main" val="33768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Exploring autoencoders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13" y="1717114"/>
            <a:ext cx="5940217" cy="3423771"/>
          </a:xfrm>
        </p:spPr>
      </p:pic>
    </p:spTree>
    <p:extLst>
      <p:ext uri="{BB962C8B-B14F-4D97-AF65-F5344CB8AC3E}">
        <p14:creationId xmlns:p14="http://schemas.microsoft.com/office/powerpoint/2010/main" val="194626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</a:t>
            </a:r>
            <a:r>
              <a:rPr lang="en-US" dirty="0" smtClean="0"/>
              <a:t>autoencoders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25060"/>
            <a:ext cx="7577799" cy="3392424"/>
          </a:xfrm>
        </p:spPr>
      </p:pic>
      <p:sp>
        <p:nvSpPr>
          <p:cNvPr id="6" name="TextBox 5"/>
          <p:cNvSpPr txBox="1"/>
          <p:nvPr/>
        </p:nvSpPr>
        <p:spPr>
          <a:xfrm>
            <a:off x="4572000" y="5358384"/>
            <a:ext cx="323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Change +/- 1 the latent variables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autoencoders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26464"/>
            <a:ext cx="7599285" cy="3392424"/>
          </a:xfrm>
        </p:spPr>
      </p:pic>
      <p:sp>
        <p:nvSpPr>
          <p:cNvPr id="7" name="TextBox 6"/>
          <p:cNvSpPr txBox="1"/>
          <p:nvPr/>
        </p:nvSpPr>
        <p:spPr>
          <a:xfrm>
            <a:off x="4572000" y="5358384"/>
            <a:ext cx="335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Change +/- 10 the latent variables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autoencoders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5358384"/>
            <a:ext cx="389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Change +/- 100 the first latent variables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26464"/>
            <a:ext cx="7599285" cy="3392424"/>
          </a:xfrm>
        </p:spPr>
      </p:pic>
    </p:spTree>
    <p:extLst>
      <p:ext uri="{BB962C8B-B14F-4D97-AF65-F5344CB8AC3E}">
        <p14:creationId xmlns:p14="http://schemas.microsoft.com/office/powerpoint/2010/main" val="11420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autoencoders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5358384"/>
            <a:ext cx="109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Just noise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71" y="1426464"/>
            <a:ext cx="7613678" cy="3392424"/>
          </a:xfrm>
        </p:spPr>
      </p:pic>
    </p:spTree>
    <p:extLst>
      <p:ext uri="{BB962C8B-B14F-4D97-AF65-F5344CB8AC3E}">
        <p14:creationId xmlns:p14="http://schemas.microsoft.com/office/powerpoint/2010/main" val="10431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space of autoencoder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51" y="1058895"/>
            <a:ext cx="3329897" cy="52721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Blending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85728"/>
            <a:ext cx="10327008" cy="2111143"/>
          </a:xfrm>
        </p:spPr>
        <p:txBody>
          <a:bodyPr/>
          <a:lstStyle/>
          <a:p>
            <a:r>
              <a:rPr lang="en-US" dirty="0" smtClean="0"/>
              <a:t>We blend </a:t>
            </a:r>
            <a:r>
              <a:rPr lang="en-US" dirty="0" smtClean="0"/>
              <a:t>inputs to </a:t>
            </a:r>
            <a:r>
              <a:rPr lang="en-US" dirty="0"/>
              <a:t>create new data that is </a:t>
            </a:r>
            <a:r>
              <a:rPr lang="en-US" dirty="0" smtClean="0"/>
              <a:t>similar to the </a:t>
            </a:r>
            <a:r>
              <a:rPr lang="en-US" dirty="0"/>
              <a:t>input data, but </a:t>
            </a:r>
            <a:r>
              <a:rPr lang="en-US" dirty="0" smtClean="0"/>
              <a:t>not exactly the same. </a:t>
            </a:r>
            <a:endParaRPr lang="en-US" dirty="0"/>
          </a:p>
          <a:p>
            <a:r>
              <a:rPr lang="en-US" dirty="0" smtClean="0"/>
              <a:t>One example of blending is </a:t>
            </a:r>
            <a:r>
              <a:rPr lang="en-US" b="1" dirty="0"/>
              <a:t>c</a:t>
            </a:r>
            <a:r>
              <a:rPr lang="en-US" b="1" dirty="0" smtClean="0"/>
              <a:t>ontent blending</a:t>
            </a:r>
            <a:r>
              <a:rPr lang="en-US" dirty="0"/>
              <a:t> </a:t>
            </a:r>
            <a:r>
              <a:rPr lang="en-US" dirty="0" smtClean="0"/>
              <a:t>where the </a:t>
            </a:r>
            <a:r>
              <a:rPr lang="en-US" dirty="0"/>
              <a:t>content of two pieces of </a:t>
            </a:r>
            <a:r>
              <a:rPr lang="en-US" dirty="0" smtClean="0"/>
              <a:t>data is directly blended. An example is if </a:t>
            </a:r>
            <a:r>
              <a:rPr lang="en-US" dirty="0"/>
              <a:t>we </a:t>
            </a:r>
            <a:r>
              <a:rPr lang="en-US" dirty="0" smtClean="0"/>
              <a:t>overlay images of a </a:t>
            </a:r>
            <a:r>
              <a:rPr lang="en-US" dirty="0"/>
              <a:t>cow </a:t>
            </a:r>
            <a:r>
              <a:rPr lang="en-US" dirty="0" smtClean="0"/>
              <a:t>and zebra.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94" y="3796728"/>
            <a:ext cx="9544050" cy="2026498"/>
          </a:xfrm>
          <a:prstGeom prst="rect">
            <a:avLst/>
          </a:prstGeom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err="1" smtClean="0"/>
              <a:t>Glassner</a:t>
            </a:r>
            <a:r>
              <a:rPr lang="en-US"/>
              <a:t>, </a:t>
            </a:r>
            <a:r>
              <a:rPr lang="en-US" smtClean="0"/>
              <a:t>Deep </a:t>
            </a:r>
            <a:r>
              <a:rPr lang="en-US"/>
              <a:t>Learning, Vol. 2: From Basics to </a:t>
            </a:r>
            <a:r>
              <a:rPr lang="en-US" smtClean="0"/>
              <a:t>Practice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8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Blending (</a:t>
            </a:r>
            <a:r>
              <a:rPr lang="en-US" err="1" smtClean="0"/>
              <a:t>cont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1786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Another type of blending is </a:t>
            </a:r>
            <a:r>
              <a:rPr lang="en-US" b="1" dirty="0"/>
              <a:t>p</a:t>
            </a:r>
            <a:r>
              <a:rPr lang="en-US" b="1" dirty="0" smtClean="0"/>
              <a:t>arametric</a:t>
            </a:r>
            <a:r>
              <a:rPr lang="en-US" dirty="0" smtClean="0"/>
              <a:t> </a:t>
            </a:r>
            <a:r>
              <a:rPr lang="en-US" dirty="0" smtClean="0"/>
              <a:t>or </a:t>
            </a:r>
            <a:r>
              <a:rPr lang="en-US" b="1" dirty="0" smtClean="0"/>
              <a:t>representation</a:t>
            </a:r>
            <a:r>
              <a:rPr lang="en-US" dirty="0" smtClean="0"/>
              <a:t> blending: 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In this type of blendin</a:t>
            </a:r>
            <a:r>
              <a:rPr lang="en-US" dirty="0" smtClean="0"/>
              <a:t>g we take advantage of </a:t>
            </a:r>
            <a:r>
              <a:rPr lang="en-US" dirty="0" smtClean="0"/>
              <a:t>parameterization to describe </a:t>
            </a:r>
            <a:r>
              <a:rPr lang="en-US" dirty="0"/>
              <a:t>the </a:t>
            </a:r>
            <a:r>
              <a:rPr lang="en-US" dirty="0" smtClean="0"/>
              <a:t>objects </a:t>
            </a:r>
            <a:r>
              <a:rPr lang="en-US" dirty="0" smtClean="0"/>
              <a:t>we’re </a:t>
            </a:r>
            <a:r>
              <a:rPr lang="en-US" dirty="0"/>
              <a:t>interested in. </a:t>
            </a:r>
            <a:r>
              <a:rPr lang="en-US" dirty="0" smtClean="0"/>
              <a:t> By engaging in </a:t>
            </a:r>
            <a:r>
              <a:rPr lang="en-US" dirty="0"/>
              <a:t>blending </a:t>
            </a:r>
            <a:r>
              <a:rPr lang="en-US" dirty="0" smtClean="0"/>
              <a:t>in the </a:t>
            </a:r>
            <a:r>
              <a:rPr lang="en-US" dirty="0" smtClean="0"/>
              <a:t>parameter space, </a:t>
            </a:r>
            <a:r>
              <a:rPr lang="en-US" dirty="0" smtClean="0"/>
              <a:t>we </a:t>
            </a:r>
            <a:r>
              <a:rPr lang="en-US" dirty="0"/>
              <a:t>can create results that blend the inherent qualities of the </a:t>
            </a:r>
            <a:r>
              <a:rPr lang="en-US" dirty="0" smtClean="0"/>
              <a:t>objects of 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Recent Evolution in Image Recognition (cont)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VGG - 2014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2466" name="Picture 2" descr="https://www.pyimagesearch.com/wp-content/uploads/2017/03/imagenet_vgg16.png">
            <a:extLst>
              <a:ext uri="{FF2B5EF4-FFF2-40B4-BE49-F238E27FC236}">
                <a16:creationId xmlns:a16="http://schemas.microsoft.com/office/drawing/2014/main" xmlns="" id="{AEAAB8F7-1A6F-4F51-BFC4-631D13F1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645" y="1680566"/>
            <a:ext cx="7170709" cy="421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Blending (</a:t>
            </a:r>
            <a:r>
              <a:rPr lang="en-US" err="1"/>
              <a:t>cont</a:t>
            </a:r>
            <a:r>
              <a:rPr lang="en-US"/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71" y="1371430"/>
            <a:ext cx="8611051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err="1" smtClean="0"/>
              <a:t>Glassner</a:t>
            </a:r>
            <a:r>
              <a:rPr lang="en-US"/>
              <a:t>, </a:t>
            </a:r>
            <a:r>
              <a:rPr lang="en-US" smtClean="0"/>
              <a:t>Deep </a:t>
            </a:r>
            <a:r>
              <a:rPr lang="en-US"/>
              <a:t>Learning, Vol. 2: From Basics to </a:t>
            </a:r>
            <a:r>
              <a:rPr lang="en-US" smtClean="0"/>
              <a:t>Practice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 blending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88" y="1371600"/>
            <a:ext cx="8612404" cy="4572000"/>
          </a:xfrm>
          <a:prstGeom prst="rect">
            <a:avLst/>
          </a:prstGeom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err="1" smtClean="0"/>
              <a:t>Glassner</a:t>
            </a:r>
            <a:r>
              <a:rPr lang="en-US"/>
              <a:t>, </a:t>
            </a:r>
            <a:r>
              <a:rPr lang="en-US" smtClean="0"/>
              <a:t>Deep </a:t>
            </a:r>
            <a:r>
              <a:rPr lang="en-US"/>
              <a:t>Learning, Vol. 2: From Basics to </a:t>
            </a:r>
            <a:r>
              <a:rPr lang="en-US" smtClean="0"/>
              <a:t>Practice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1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Parametric or representation </a:t>
            </a:r>
            <a:r>
              <a:rPr lang="en-US"/>
              <a:t>b</a:t>
            </a:r>
            <a:r>
              <a:rPr lang="en-US" smtClean="0"/>
              <a:t>lending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88" y="1371600"/>
            <a:ext cx="8611051" cy="4572000"/>
          </a:xfrm>
          <a:prstGeom prst="rect">
            <a:avLst/>
          </a:prstGeom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err="1" smtClean="0"/>
              <a:t>Glassner</a:t>
            </a:r>
            <a:r>
              <a:rPr lang="en-US"/>
              <a:t>, </a:t>
            </a:r>
            <a:r>
              <a:rPr lang="en-US" smtClean="0"/>
              <a:t>Deep </a:t>
            </a:r>
            <a:r>
              <a:rPr lang="en-US"/>
              <a:t>Learning, Vol. 2: From Basics to </a:t>
            </a:r>
            <a:r>
              <a:rPr lang="en-US" smtClean="0"/>
              <a:t>Practice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Blending in compressed representation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34" y="3748492"/>
            <a:ext cx="4529497" cy="26072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6140" y="884260"/>
            <a:ext cx="110065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While the blending we’ve described works well for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uncompressed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objects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happens when compression is involved?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compressed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form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may not be the best representation with what we would like to blend the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objects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example, let’s take the sounds of the words </a:t>
            </a:r>
            <a:r>
              <a:rPr lang="en-US" sz="2000" i="1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cherry</a:t>
            </a:r>
            <a:r>
              <a:rPr lang="en-US" sz="2000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</a:t>
            </a:r>
            <a:r>
              <a:rPr lang="en-US" sz="2000" i="1" dirty="0" smtClean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orange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can blend these sounds together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or we can </a:t>
            </a:r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compress them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into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written words.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887589" y="6432975"/>
            <a:ext cx="5177541" cy="526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Image taken from A. </a:t>
            </a:r>
            <a:r>
              <a:rPr lang="en-US" err="1" smtClean="0"/>
              <a:t>Glassner</a:t>
            </a:r>
            <a:r>
              <a:rPr lang="en-US"/>
              <a:t>, </a:t>
            </a:r>
            <a:r>
              <a:rPr lang="en-US" smtClean="0"/>
              <a:t>Deep </a:t>
            </a:r>
            <a:r>
              <a:rPr lang="en-US"/>
              <a:t>Learning, Vol. 2: From Basics to </a:t>
            </a:r>
            <a:r>
              <a:rPr lang="en-US" smtClean="0"/>
              <a:t>Practice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Blending Latent Variables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78" y="1219625"/>
            <a:ext cx="5220672" cy="51114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96314" y="1219625"/>
            <a:ext cx="30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to the example of MNIST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8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 Latent </a:t>
            </a:r>
            <a:r>
              <a:rPr lang="en-US" dirty="0" smtClean="0"/>
              <a:t>Variables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02" y="1177925"/>
            <a:ext cx="3472559" cy="21113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006" y="3849278"/>
            <a:ext cx="4946276" cy="193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5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Applying to novel input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27312" y="2801291"/>
            <a:ext cx="9937375" cy="1363121"/>
            <a:chOff x="806826" y="3288901"/>
            <a:chExt cx="10608232" cy="1455143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1365273" y="3288901"/>
              <a:ext cx="1444752" cy="1440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512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neurons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806826" y="4023913"/>
              <a:ext cx="458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7797512" y="3288901"/>
              <a:ext cx="1444752" cy="1440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512neurons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>
              <a:off x="2936425" y="3303782"/>
              <a:ext cx="1444752" cy="1440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256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neurons</a:t>
              </a:r>
            </a:p>
          </p:txBody>
        </p:sp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4525411" y="3303782"/>
              <a:ext cx="1444752" cy="144026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 neurons</a:t>
              </a:r>
            </a:p>
          </p:txBody>
        </p: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6208526" y="3290335"/>
              <a:ext cx="1444752" cy="1440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256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neurons</a:t>
              </a:r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9368664" y="3303782"/>
              <a:ext cx="1444752" cy="14402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784 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neurons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0956117" y="3991297"/>
              <a:ext cx="458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083" y="2942167"/>
            <a:ext cx="968980" cy="9736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447" y="3067228"/>
            <a:ext cx="957142" cy="9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Convolutional Autoencoders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50" y="1197820"/>
            <a:ext cx="10326687" cy="12378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2941918"/>
            <a:ext cx="7223760" cy="30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Denoising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popular use of autoencoders is to remove noise from samples.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39" y="2638611"/>
            <a:ext cx="9052560" cy="23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8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Denoising (</a:t>
            </a:r>
            <a:r>
              <a:rPr lang="en-US" err="1" smtClean="0"/>
              <a:t>cont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204" y="2646727"/>
            <a:ext cx="10327008" cy="2111143"/>
          </a:xfrm>
        </p:spPr>
        <p:txBody>
          <a:bodyPr/>
          <a:lstStyle/>
          <a:p>
            <a:r>
              <a:rPr lang="en-US" dirty="0" smtClean="0"/>
              <a:t>Note that we start with a clean image, add noise and train our networks to return a clean decoded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3" y="1156446"/>
            <a:ext cx="10961507" cy="1317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06" y="3611603"/>
            <a:ext cx="7223760" cy="30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Recent Evolution in Image Recognition (cont)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Inception</a:t>
            </a:r>
            <a:r>
              <a:rPr lang="es-CL"/>
              <a:t> - 2014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EEF78E4-628A-4CDA-9D77-990BE792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6" y="1507340"/>
            <a:ext cx="11749708" cy="43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Problems with</a:t>
            </a:r>
            <a:r>
              <a:rPr lang="en-US" smtClean="0"/>
              <a:t> </a:t>
            </a:r>
            <a:r>
              <a:rPr lang="en-US" smtClean="0"/>
              <a:t>Autoencoders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51" y="1279954"/>
            <a:ext cx="4215415" cy="4374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338" y="2533135"/>
            <a:ext cx="4763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Gaps in the latent space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Separability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 the latent space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Discrete latent space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4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smtClean="0"/>
                <a:t>z</a:t>
              </a:r>
              <a:endParaRPr lang="en-US" sz="3600" i="1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6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981200" y="2639589"/>
            <a:ext cx="8229600" cy="1340638"/>
            <a:chOff x="0" y="2813760"/>
            <a:chExt cx="9144000" cy="1489598"/>
          </a:xfrm>
        </p:grpSpPr>
        <p:sp>
          <p:nvSpPr>
            <p:cNvPr id="34" name="Rounded Rectangle 33"/>
            <p:cNvSpPr/>
            <p:nvPr/>
          </p:nvSpPr>
          <p:spPr>
            <a:xfrm>
              <a:off x="1872932" y="2813760"/>
              <a:ext cx="1722237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Encoder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586753" y="2813760"/>
              <a:ext cx="1668169" cy="148959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700" smtClean="0">
                  <a:solidFill>
                    <a:srgbClr val="0000FF"/>
                  </a:solidFill>
                </a:rPr>
                <a:t>Decoder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5335"/>
              <a:ext cx="1229694" cy="1257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0122" y="2951431"/>
              <a:ext cx="1193878" cy="1270000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1229694" y="3524043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341034" y="356709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332233" y="2938441"/>
              <a:ext cx="445227" cy="1257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i="1" smtClean="0"/>
                <a:t>z</a:t>
              </a:r>
              <a:endParaRPr lang="en-US" sz="3600" i="1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680757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906628" y="3541451"/>
              <a:ext cx="586892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689600" y="2075543"/>
            <a:ext cx="5007429" cy="2438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</a:t>
            </a:r>
            <a:r>
              <a:rPr lang="en-US" dirty="0" smtClean="0"/>
              <a:t>Autoencoders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7004920" y="2650409"/>
            <a:ext cx="1501352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Decoder</a:t>
            </a:r>
          </a:p>
          <a:p>
            <a:pPr algn="ctr"/>
            <a:r>
              <a:rPr lang="en-US" sz="2700" i="1">
                <a:solidFill>
                  <a:srgbClr val="0000FF"/>
                </a:solidFill>
              </a:rPr>
              <a:t>P</a:t>
            </a:r>
            <a:r>
              <a:rPr lang="en-US" sz="2700">
                <a:solidFill>
                  <a:srgbClr val="0000FF"/>
                </a:solidFill>
              </a:rPr>
              <a:t>(</a:t>
            </a:r>
            <a:r>
              <a:rPr lang="en-US" sz="2700" err="1">
                <a:solidFill>
                  <a:srgbClr val="0000FF"/>
                </a:solidFill>
              </a:rPr>
              <a:t>x|z</a:t>
            </a:r>
            <a:r>
              <a:rPr lang="en-US" sz="270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952" y="2774313"/>
            <a:ext cx="1074490" cy="114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75852" y="2762622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/>
              <a:t>z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92808" y="3305331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603750" y="3327193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8361" y="2489941"/>
            <a:ext cx="3281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Sample from </a:t>
            </a:r>
            <a:r>
              <a:rPr lang="en-US" sz="2800" i="1">
                <a:solidFill>
                  <a:srgbClr val="0000FF"/>
                </a:solidFill>
              </a:rPr>
              <a:t>P</a:t>
            </a:r>
            <a:r>
              <a:rPr lang="en-US" sz="2800">
                <a:solidFill>
                  <a:srgbClr val="0000FF"/>
                </a:solidFill>
              </a:rPr>
              <a:t>(z) </a:t>
            </a:r>
          </a:p>
          <a:p>
            <a:pPr algn="ctr"/>
            <a:r>
              <a:rPr lang="en-US" sz="2800" i="1"/>
              <a:t>Standard Gaussian</a:t>
            </a:r>
          </a:p>
        </p:txBody>
      </p:sp>
    </p:spTree>
    <p:extLst>
      <p:ext uri="{BB962C8B-B14F-4D97-AF65-F5344CB8AC3E}">
        <p14:creationId xmlns:p14="http://schemas.microsoft.com/office/powerpoint/2010/main" val="1838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0" y="1198703"/>
            <a:ext cx="8155459" cy="44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15" y="1594020"/>
            <a:ext cx="9050986" cy="32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47" y="1258592"/>
            <a:ext cx="5097505" cy="48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9" y="2830742"/>
            <a:ext cx="10736461" cy="170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Variational Autoencoders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631092"/>
            <a:ext cx="3792368" cy="3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Recent Evolution in Image Recognition (cont)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Resnet</a:t>
            </a:r>
            <a:r>
              <a:rPr lang="es-CL"/>
              <a:t> - 2015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EEF78E4-628A-4CDA-9D77-990BE792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69" y="2040968"/>
            <a:ext cx="9838866" cy="3671127"/>
          </a:xfrm>
          <a:prstGeom prst="rect">
            <a:avLst/>
          </a:prstGeom>
        </p:spPr>
      </p:pic>
      <p:pic>
        <p:nvPicPr>
          <p:cNvPr id="64514" name="Picture 2" descr="Image result for resnet50 architecture">
            <a:extLst>
              <a:ext uri="{FF2B5EF4-FFF2-40B4-BE49-F238E27FC236}">
                <a16:creationId xmlns:a16="http://schemas.microsoft.com/office/drawing/2014/main" xmlns="" id="{BF429D10-9CE0-4A57-B68A-173AFB89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3" y="1458419"/>
            <a:ext cx="10209229" cy="44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4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2359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7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8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xmlns="" id="{28F40616-D0B8-4618-9E69-23F1D636FFBF}"/>
              </a:ext>
            </a:extLst>
          </p:cNvPr>
          <p:cNvCxnSpPr>
            <a:stCxn id="16" idx="5"/>
            <a:endCxn id="34" idx="4"/>
          </p:cNvCxnSpPr>
          <p:nvPr/>
        </p:nvCxnSpPr>
        <p:spPr>
          <a:xfrm rot="5400000" flipH="1" flipV="1">
            <a:off x="5259806" y="2165639"/>
            <a:ext cx="1154634" cy="1658539"/>
          </a:xfrm>
          <a:prstGeom prst="curvedConnector3">
            <a:avLst>
              <a:gd name="adj1" fmla="val -2122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4">
            <a:extLst>
              <a:ext uri="{FF2B5EF4-FFF2-40B4-BE49-F238E27FC236}">
                <a16:creationId xmlns:a16="http://schemas.microsoft.com/office/drawing/2014/main" xmlns="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5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24429" y="300705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5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6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xmlns="" id="{125C5CBE-C0A7-4B65-86E6-878D35301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xmlns="" id="{2255D6F2-9B6A-49A8-AB7D-1C4E6BBF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cxnSp>
        <p:nvCxnSpPr>
          <p:cNvPr id="30" name="Conector: curvado 17">
            <a:extLst>
              <a:ext uri="{FF2B5EF4-FFF2-40B4-BE49-F238E27FC236}">
                <a16:creationId xmlns:a16="http://schemas.microsoft.com/office/drawing/2014/main" xmlns="" id="{28F40616-D0B8-4618-9E69-23F1D636FFBF}"/>
              </a:ext>
            </a:extLst>
          </p:cNvPr>
          <p:cNvCxnSpPr/>
          <p:nvPr/>
        </p:nvCxnSpPr>
        <p:spPr>
          <a:xfrm>
            <a:off x="6742017" y="2583421"/>
            <a:ext cx="2537907" cy="88367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01225" y="2010156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1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2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xmlns="" id="{28F40616-D0B8-4618-9E69-23F1D636FFBF}"/>
              </a:ext>
            </a:extLst>
          </p:cNvPr>
          <p:cNvCxnSpPr>
            <a:cxnSpLocks/>
            <a:stCxn id="16" idx="5"/>
            <a:endCxn id="31" idx="4"/>
          </p:cNvCxnSpPr>
          <p:nvPr/>
        </p:nvCxnSpPr>
        <p:spPr>
          <a:xfrm rot="5400000" flipH="1" flipV="1">
            <a:off x="5383398" y="2022997"/>
            <a:ext cx="1002234" cy="2096223"/>
          </a:xfrm>
          <a:prstGeom prst="curvedConnector3">
            <a:avLst>
              <a:gd name="adj1" fmla="val -2444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81C96D-876A-4292-8ADA-8FFE9B332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76" y="3061129"/>
            <a:ext cx="895350" cy="8763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xmlns="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4753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01225" y="2010156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5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6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xmlns="" id="{9AC13B83-1DF7-4E7E-A6EC-0E618D2E1373}"/>
              </a:ext>
            </a:extLst>
          </p:cNvPr>
          <p:cNvCxnSpPr/>
          <p:nvPr/>
        </p:nvCxnSpPr>
        <p:spPr>
          <a:xfrm>
            <a:off x="4794485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EB55AFA4-2F86-4593-9E8A-F61E75F96A3A}"/>
              </a:ext>
            </a:extLst>
          </p:cNvPr>
          <p:cNvSpPr/>
          <p:nvPr/>
        </p:nvSpPr>
        <p:spPr>
          <a:xfrm>
            <a:off x="4735205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81C96D-876A-4292-8ADA-8FFE9B332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76" y="3061129"/>
            <a:ext cx="895350" cy="8763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xmlns="" id="{8F6FCE1C-F5E3-4A72-9562-4315B1CB43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xmlns="" id="{C5999395-D9F8-4695-BC0F-702D2CC12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sp>
        <p:nvSpPr>
          <p:cNvPr id="29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30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pic>
        <p:nvPicPr>
          <p:cNvPr id="37" name="Imagen 7">
            <a:extLst>
              <a:ext uri="{FF2B5EF4-FFF2-40B4-BE49-F238E27FC236}">
                <a16:creationId xmlns:a16="http://schemas.microsoft.com/office/drawing/2014/main" xmlns="" id="{C9BEF05F-5C67-4B72-88E2-E6190F196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0740" y="3026459"/>
            <a:ext cx="920221" cy="1012243"/>
          </a:xfrm>
          <a:prstGeom prst="rect">
            <a:avLst/>
          </a:prstGeom>
        </p:spPr>
      </p:pic>
      <p:cxnSp>
        <p:nvCxnSpPr>
          <p:cNvPr id="38" name="Conector: curvado 17">
            <a:extLst>
              <a:ext uri="{FF2B5EF4-FFF2-40B4-BE49-F238E27FC236}">
                <a16:creationId xmlns:a16="http://schemas.microsoft.com/office/drawing/2014/main" xmlns="" id="{28F40616-D0B8-4618-9E69-23F1D636FFBF}"/>
              </a:ext>
            </a:extLst>
          </p:cNvPr>
          <p:cNvCxnSpPr>
            <a:cxnSpLocks/>
          </p:cNvCxnSpPr>
          <p:nvPr/>
        </p:nvCxnSpPr>
        <p:spPr>
          <a:xfrm>
            <a:off x="7049092" y="2561101"/>
            <a:ext cx="2169304" cy="905999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2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01225" y="2010156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5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6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81C96D-876A-4292-8ADA-8FFE9B332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688" y="2995543"/>
            <a:ext cx="895350" cy="8763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xmlns="" id="{52707844-02B4-4514-BE93-3168890317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573160" y="3910621"/>
            <a:ext cx="918405" cy="893629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xmlns="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xmlns="" id="{F159575E-B8E1-46F8-AA93-E734A67779BD}"/>
              </a:ext>
            </a:extLst>
          </p:cNvPr>
          <p:cNvCxnSpPr>
            <a:cxnSpLocks/>
            <a:stCxn id="35" idx="5"/>
            <a:endCxn id="37" idx="4"/>
          </p:cNvCxnSpPr>
          <p:nvPr/>
        </p:nvCxnSpPr>
        <p:spPr>
          <a:xfrm rot="5400000" flipH="1" flipV="1">
            <a:off x="5516706" y="2097186"/>
            <a:ext cx="966188" cy="1983892"/>
          </a:xfrm>
          <a:prstGeom prst="curvedConnector3">
            <a:avLst>
              <a:gd name="adj1" fmla="val -253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xmlns="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xmlns="" id="{D5DAABC1-5C7B-4CBB-90AB-48E65562F4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12966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01225" y="2010156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7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8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81C96D-876A-4292-8ADA-8FFE9B332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688" y="2995543"/>
            <a:ext cx="895350" cy="876300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xmlns="" id="{C8A6CD68-1A1A-4032-9C36-7BBAB37DC9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8" r="74857" b="40070"/>
          <a:stretch/>
        </p:blipFill>
        <p:spPr>
          <a:xfrm>
            <a:off x="10473505" y="2944432"/>
            <a:ext cx="1059901" cy="1092743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xmlns="" id="{52707844-02B4-4514-BE93-3168890317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805"/>
          <a:stretch/>
        </p:blipFill>
        <p:spPr>
          <a:xfrm>
            <a:off x="573160" y="3910621"/>
            <a:ext cx="918405" cy="893629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xmlns="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965935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506A80D3-247D-49F9-A29D-983AE0D2A6E5}"/>
              </a:ext>
            </a:extLst>
          </p:cNvPr>
          <p:cNvSpPr/>
          <p:nvPr/>
        </p:nvSpPr>
        <p:spPr>
          <a:xfrm>
            <a:off x="4906655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xmlns="" id="{F159575E-B8E1-46F8-AA93-E734A67779BD}"/>
              </a:ext>
            </a:extLst>
          </p:cNvPr>
          <p:cNvCxnSpPr>
            <a:cxnSpLocks/>
          </p:cNvCxnSpPr>
          <p:nvPr/>
        </p:nvCxnSpPr>
        <p:spPr>
          <a:xfrm>
            <a:off x="7065439" y="2569992"/>
            <a:ext cx="2341215" cy="90652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F6ECF743-42DE-4019-8120-61E5D1A60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489" y="2254444"/>
            <a:ext cx="236612" cy="231578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xmlns="" id="{262B01B2-DB45-4AEA-BDB2-355D80875B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xmlns="" id="{D5DAABC1-5C7B-4CBB-90AB-48E65562F42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sp>
        <p:nvSpPr>
          <p:cNvPr id="41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2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9131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xmlns="" id="{DE2B0A7E-7D27-4BC6-A3C2-54A95CA5FF88}"/>
              </a:ext>
            </a:extLst>
          </p:cNvPr>
          <p:cNvSpPr txBox="1"/>
          <p:nvPr/>
        </p:nvSpPr>
        <p:spPr>
          <a:xfrm>
            <a:off x="5321206" y="3254299"/>
            <a:ext cx="4282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 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starts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</a:t>
            </a:r>
          </a:p>
          <a:p>
            <a:pPr algn="ctr"/>
            <a:r>
              <a:rPr lang="es-ES" sz="2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e-organize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9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0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9F6EA63A-3E39-4D98-AEF0-F435190FC74E}"/>
              </a:ext>
            </a:extLst>
          </p:cNvPr>
          <p:cNvSpPr/>
          <p:nvPr/>
        </p:nvSpPr>
        <p:spPr>
          <a:xfrm>
            <a:off x="6873346" y="2457860"/>
            <a:ext cx="118562" cy="112132"/>
          </a:xfrm>
          <a:prstGeom prst="ellipse">
            <a:avLst/>
          </a:prstGeom>
          <a:solidFill>
            <a:srgbClr val="00B0F0">
              <a:alpha val="41961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xmlns="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508737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506A80D3-247D-49F9-A29D-983AE0D2A6E5}"/>
              </a:ext>
            </a:extLst>
          </p:cNvPr>
          <p:cNvSpPr/>
          <p:nvPr/>
        </p:nvSpPr>
        <p:spPr>
          <a:xfrm>
            <a:off x="4449457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xmlns="" id="{F159575E-B8E1-46F8-AA93-E734A67779BD}"/>
              </a:ext>
            </a:extLst>
          </p:cNvPr>
          <p:cNvCxnSpPr>
            <a:cxnSpLocks/>
            <a:stCxn id="35" idx="5"/>
          </p:cNvCxnSpPr>
          <p:nvPr/>
        </p:nvCxnSpPr>
        <p:spPr>
          <a:xfrm rot="5400000" flipH="1" flipV="1">
            <a:off x="4964155" y="2086359"/>
            <a:ext cx="1072368" cy="1899366"/>
          </a:xfrm>
          <a:prstGeom prst="curvedConnector4">
            <a:avLst>
              <a:gd name="adj1" fmla="val -21317"/>
              <a:gd name="adj2" fmla="val 504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xmlns="" id="{2AE5C1A1-555D-4F58-972A-C0F23FE8B0E7}"/>
              </a:ext>
            </a:extLst>
          </p:cNvPr>
          <p:cNvSpPr txBox="1"/>
          <p:nvPr/>
        </p:nvSpPr>
        <p:spPr>
          <a:xfrm>
            <a:off x="88415" y="1033551"/>
            <a:ext cx="536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 with 1</a:t>
            </a:r>
            <a:r>
              <a:rPr lang="en-US" sz="28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</a:t>
            </a: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sample again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xmlns="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xmlns="" id="{FC6EAB1E-BD64-423B-95D5-2502A783E5A9}"/>
              </a:ext>
            </a:extLst>
          </p:cNvPr>
          <p:cNvCxnSpPr>
            <a:cxnSpLocks/>
            <a:stCxn id="31" idx="3"/>
            <a:endCxn id="40" idx="7"/>
          </p:cNvCxnSpPr>
          <p:nvPr/>
        </p:nvCxnSpPr>
        <p:spPr>
          <a:xfrm flipH="1">
            <a:off x="6798369" y="2553571"/>
            <a:ext cx="92340" cy="135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xmlns="" id="{2F612533-80DB-4A5E-9051-FD73061429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xmlns="" id="{03DF6F4C-D07A-4D92-B31A-A9F2260E5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125" y="2748368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xmlns="" id="{C51F6B79-5BB7-45C7-BDC2-91DA99ABA1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42017" y="2071518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xmlns="" id="{350551FE-40AE-47B3-9ACB-236109FE49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xmlns="" id="{4F4EEA6B-4CC9-48E4-AB5F-F8847A2DD9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20651" y="2151729"/>
            <a:ext cx="254752" cy="269546"/>
          </a:xfrm>
          <a:prstGeom prst="rect">
            <a:avLst/>
          </a:prstGeom>
        </p:spPr>
      </p:pic>
      <p:sp>
        <p:nvSpPr>
          <p:cNvPr id="39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4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1019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3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4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xmlns="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ector: curvado 35">
            <a:extLst>
              <a:ext uri="{FF2B5EF4-FFF2-40B4-BE49-F238E27FC236}">
                <a16:creationId xmlns:a16="http://schemas.microsoft.com/office/drawing/2014/main" xmlns="" id="{F159575E-B8E1-46F8-AA93-E734A67779BD}"/>
              </a:ext>
            </a:extLst>
          </p:cNvPr>
          <p:cNvCxnSpPr>
            <a:cxnSpLocks/>
            <a:stCxn id="35" idx="5"/>
            <a:endCxn id="39" idx="2"/>
          </p:cNvCxnSpPr>
          <p:nvPr/>
        </p:nvCxnSpPr>
        <p:spPr>
          <a:xfrm rot="5400000" flipH="1" flipV="1">
            <a:off x="5206124" y="2142637"/>
            <a:ext cx="988805" cy="1870373"/>
          </a:xfrm>
          <a:prstGeom prst="curvedConnector4">
            <a:avLst>
              <a:gd name="adj1" fmla="val -23119"/>
              <a:gd name="adj2" fmla="val 5046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xmlns="" id="{2AE5C1A1-555D-4F58-972A-C0F23FE8B0E7}"/>
              </a:ext>
            </a:extLst>
          </p:cNvPr>
          <p:cNvSpPr txBox="1"/>
          <p:nvPr/>
        </p:nvSpPr>
        <p:spPr>
          <a:xfrm>
            <a:off x="-326713" y="998198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And again…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xmlns="" id="{1350F111-0164-4E7B-A5C1-2C7F854F9DAE}"/>
              </a:ext>
            </a:extLst>
          </p:cNvPr>
          <p:cNvSpPr/>
          <p:nvPr/>
        </p:nvSpPr>
        <p:spPr>
          <a:xfrm>
            <a:off x="6697170" y="2672544"/>
            <a:ext cx="118562" cy="112132"/>
          </a:xfrm>
          <a:prstGeom prst="ellipse">
            <a:avLst/>
          </a:prstGeom>
          <a:solidFill>
            <a:srgbClr val="00B0F0">
              <a:alpha val="2705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xmlns="" id="{FC6EAB1E-BD64-423B-95D5-2502A783E5A9}"/>
              </a:ext>
            </a:extLst>
          </p:cNvPr>
          <p:cNvCxnSpPr>
            <a:cxnSpLocks/>
            <a:stCxn id="40" idx="5"/>
            <a:endCxn id="43" idx="1"/>
          </p:cNvCxnSpPr>
          <p:nvPr/>
        </p:nvCxnSpPr>
        <p:spPr>
          <a:xfrm>
            <a:off x="6798369" y="2768255"/>
            <a:ext cx="26719" cy="156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xmlns="" id="{C125D943-B847-4C8F-B399-E84DE77284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t="54323" r="59843" b="1690"/>
          <a:stretch/>
        </p:blipFill>
        <p:spPr>
          <a:xfrm>
            <a:off x="10428803" y="3048369"/>
            <a:ext cx="938768" cy="88486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xmlns="" id="{3AE44B8A-936B-4434-934C-46D6C5ED8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8030" y="3020395"/>
            <a:ext cx="236612" cy="23157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xmlns="" id="{D5C3A95E-42D0-49AA-8CD8-1114891D3D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646426" y="1999257"/>
            <a:ext cx="254752" cy="26954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xmlns="" id="{F48604EE-BFE6-4E00-B599-566722322C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xmlns="" id="{42B8C881-8606-4917-AA75-46A79486AE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20651" y="2151729"/>
            <a:ext cx="254752" cy="269546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xmlns="" id="{2BB919FE-8172-4AB5-BAB1-0C4E616E5F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73802" y="2284478"/>
            <a:ext cx="254752" cy="269546"/>
          </a:xfrm>
          <a:prstGeom prst="rect">
            <a:avLst/>
          </a:prstGeom>
        </p:spPr>
      </p:pic>
      <p:sp>
        <p:nvSpPr>
          <p:cNvPr id="50" name="TextBox 7">
            <a:extLst>
              <a:ext uri="{FF2B5EF4-FFF2-40B4-BE49-F238E27FC236}">
                <a16:creationId xmlns:a16="http://schemas.microsoft.com/office/drawing/2014/main" xmlns="" id="{133ECBF3-4D0E-4310-A4F1-47DC8711F2FE}"/>
              </a:ext>
            </a:extLst>
          </p:cNvPr>
          <p:cNvSpPr txBox="1"/>
          <p:nvPr/>
        </p:nvSpPr>
        <p:spPr>
          <a:xfrm>
            <a:off x="5882950" y="3422508"/>
            <a:ext cx="319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pushed away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1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51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3318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B5492FC1-0CED-4171-A0A8-6FFD6651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840339" y="2992764"/>
            <a:ext cx="914401" cy="967501"/>
          </a:xfrm>
          <a:prstGeom prst="rect">
            <a:avLst/>
          </a:prstGeom>
        </p:spPr>
      </p:pic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7" name="Equation" r:id="rId5" imgW="533400" imgH="190500" progId="Equation.3">
                  <p:embed/>
                </p:oleObj>
              </mc:Choice>
              <mc:Fallback>
                <p:oleObj name="Equation" r:id="rId5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8" name="Equation" r:id="rId7" imgW="393700" imgH="177800" progId="Equation.3">
                  <p:embed/>
                </p:oleObj>
              </mc:Choice>
              <mc:Fallback>
                <p:oleObj name="Equation" r:id="rId7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xmlns="" id="{9B5D0855-2371-4C97-B690-9989C38B9764}"/>
              </a:ext>
            </a:extLst>
          </p:cNvPr>
          <p:cNvCxnSpPr>
            <a:cxnSpLocks/>
          </p:cNvCxnSpPr>
          <p:nvPr/>
        </p:nvCxnSpPr>
        <p:spPr>
          <a:xfrm>
            <a:off x="4723422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506A80D3-247D-49F9-A29D-983AE0D2A6E5}"/>
              </a:ext>
            </a:extLst>
          </p:cNvPr>
          <p:cNvSpPr/>
          <p:nvPr/>
        </p:nvSpPr>
        <p:spPr>
          <a:xfrm>
            <a:off x="4664142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xmlns="" id="{FC6EAB1E-BD64-423B-95D5-2502A783E5A9}"/>
              </a:ext>
            </a:extLst>
          </p:cNvPr>
          <p:cNvCxnSpPr>
            <a:cxnSpLocks/>
            <a:stCxn id="43" idx="3"/>
            <a:endCxn id="61" idx="7"/>
          </p:cNvCxnSpPr>
          <p:nvPr/>
        </p:nvCxnSpPr>
        <p:spPr>
          <a:xfrm flipH="1">
            <a:off x="6576254" y="3003974"/>
            <a:ext cx="248834" cy="37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5B333DE3-53D4-47D6-971F-A107DA82D5DD}"/>
              </a:ext>
            </a:extLst>
          </p:cNvPr>
          <p:cNvSpPr/>
          <p:nvPr/>
        </p:nvSpPr>
        <p:spPr>
          <a:xfrm>
            <a:off x="6807725" y="2908263"/>
            <a:ext cx="118562" cy="112132"/>
          </a:xfrm>
          <a:prstGeom prst="ellipse">
            <a:avLst/>
          </a:prstGeom>
          <a:solidFill>
            <a:srgbClr val="00B0F0">
              <a:alpha val="36078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C87FD988-0ABF-4709-893B-12E3DFF0DB62}"/>
              </a:ext>
            </a:extLst>
          </p:cNvPr>
          <p:cNvSpPr txBox="1"/>
          <p:nvPr/>
        </p:nvSpPr>
        <p:spPr>
          <a:xfrm>
            <a:off x="-164071" y="98157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xmlns="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xmlns="" id="{8E61B72F-63AA-4F1A-B5A0-ADC55FD891B3}"/>
              </a:ext>
            </a:extLst>
          </p:cNvPr>
          <p:cNvCxnSpPr/>
          <p:nvPr/>
        </p:nvCxnSpPr>
        <p:spPr>
          <a:xfrm>
            <a:off x="4545045" y="2586232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B833C644-16FC-4FB9-8F02-AC7D1FAAD4DC}"/>
              </a:ext>
            </a:extLst>
          </p:cNvPr>
          <p:cNvSpPr/>
          <p:nvPr/>
        </p:nvSpPr>
        <p:spPr>
          <a:xfrm>
            <a:off x="4485765" y="347932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xmlns="" id="{529E7EE6-9E43-4D35-A253-17BDAB12C9CD}"/>
              </a:ext>
            </a:extLst>
          </p:cNvPr>
          <p:cNvCxnSpPr/>
          <p:nvPr/>
        </p:nvCxnSpPr>
        <p:spPr>
          <a:xfrm>
            <a:off x="4776957" y="25875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Elipse 47">
            <a:extLst>
              <a:ext uri="{FF2B5EF4-FFF2-40B4-BE49-F238E27FC236}">
                <a16:creationId xmlns:a16="http://schemas.microsoft.com/office/drawing/2014/main" xmlns="" id="{AB2A91ED-B29F-4D45-B056-A2ACA08938B2}"/>
              </a:ext>
            </a:extLst>
          </p:cNvPr>
          <p:cNvSpPr/>
          <p:nvPr/>
        </p:nvSpPr>
        <p:spPr>
          <a:xfrm>
            <a:off x="4717677" y="34806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xmlns="" id="{99FE0791-0A90-426D-8CBA-001C0A2F4EEF}"/>
              </a:ext>
            </a:extLst>
          </p:cNvPr>
          <p:cNvCxnSpPr/>
          <p:nvPr/>
        </p:nvCxnSpPr>
        <p:spPr>
          <a:xfrm>
            <a:off x="4897554" y="2580934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ipse 49">
            <a:extLst>
              <a:ext uri="{FF2B5EF4-FFF2-40B4-BE49-F238E27FC236}">
                <a16:creationId xmlns:a16="http://schemas.microsoft.com/office/drawing/2014/main" xmlns="" id="{9CF92C3F-0043-4C47-BDAD-6C5F1DE851B0}"/>
              </a:ext>
            </a:extLst>
          </p:cNvPr>
          <p:cNvSpPr/>
          <p:nvPr/>
        </p:nvSpPr>
        <p:spPr>
          <a:xfrm>
            <a:off x="4838274" y="3474028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xmlns="" id="{9FB8C2FF-B8E3-4611-A85D-15F165DBF528}"/>
              </a:ext>
            </a:extLst>
          </p:cNvPr>
          <p:cNvCxnSpPr/>
          <p:nvPr/>
        </p:nvCxnSpPr>
        <p:spPr>
          <a:xfrm>
            <a:off x="5010199" y="2582258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:a16="http://schemas.microsoft.com/office/drawing/2014/main" xmlns="" id="{9AF34282-361F-4B80-A386-A639FF6F048A}"/>
              </a:ext>
            </a:extLst>
          </p:cNvPr>
          <p:cNvSpPr/>
          <p:nvPr/>
        </p:nvSpPr>
        <p:spPr>
          <a:xfrm>
            <a:off x="4950919" y="347535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xmlns="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xmlns="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xmlns="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xmlns="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xmlns="" id="{31B18990-81AC-4FE4-A55E-DE41450D2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10437260" y="3079068"/>
            <a:ext cx="914401" cy="967501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xmlns="" id="{CF4AF225-BF3D-4754-9F95-38CDCB18E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65439" y="2575739"/>
            <a:ext cx="205672" cy="200124"/>
          </a:xfrm>
          <a:prstGeom prst="rect">
            <a:avLst/>
          </a:prstGeom>
        </p:spPr>
      </p:pic>
      <p:pic>
        <p:nvPicPr>
          <p:cNvPr id="64" name="Picture 4">
            <a:extLst>
              <a:ext uri="{FF2B5EF4-FFF2-40B4-BE49-F238E27FC236}">
                <a16:creationId xmlns:a16="http://schemas.microsoft.com/office/drawing/2014/main" xmlns="" id="{5D14EBA9-CEE3-428C-AD4C-82124D01C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5" name="Picture 4">
            <a:extLst>
              <a:ext uri="{FF2B5EF4-FFF2-40B4-BE49-F238E27FC236}">
                <a16:creationId xmlns:a16="http://schemas.microsoft.com/office/drawing/2014/main" xmlns="" id="{AAA597E8-D3B0-4A91-8FFE-036618B214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66" name="Picture 4">
            <a:extLst>
              <a:ext uri="{FF2B5EF4-FFF2-40B4-BE49-F238E27FC236}">
                <a16:creationId xmlns:a16="http://schemas.microsoft.com/office/drawing/2014/main" xmlns="" id="{9B679120-F2BC-4BD9-B8D5-59686A48F7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xmlns="" id="{57FFC6DF-E971-4845-8D14-C69FE3F2C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xmlns="" id="{FE00143E-2725-4529-BE1D-80DDC60EBC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xmlns="" id="{14DE62A4-6D06-44EC-AE5D-C039A2CB46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xmlns="" id="{68AC582C-A784-4648-AD97-4167ADCAF0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xmlns="" id="{4FDC74E5-0025-4F2B-872E-0781C0598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sp>
        <p:nvSpPr>
          <p:cNvPr id="70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3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4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</a:t>
            </a:r>
            <a:r>
              <a:rPr lang="es-CL" smtClean="0"/>
              <a:t>Recognition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2BA3DFD-6922-495E-8771-BA0774F3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xmlns="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1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2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C87FD988-0ABF-4709-893B-12E3DFF0DB62}"/>
              </a:ext>
            </a:extLst>
          </p:cNvPr>
          <p:cNvSpPr txBox="1"/>
          <p:nvPr/>
        </p:nvSpPr>
        <p:spPr>
          <a:xfrm>
            <a:off x="303648" y="990519"/>
            <a:ext cx="328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 lets test again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xmlns="" id="{A8D937BB-0AE0-4B0C-A755-8AE6224F6352}"/>
              </a:ext>
            </a:extLst>
          </p:cNvPr>
          <p:cNvCxnSpPr/>
          <p:nvPr/>
        </p:nvCxnSpPr>
        <p:spPr>
          <a:xfrm>
            <a:off x="4424449" y="2583421"/>
            <a:ext cx="0" cy="9073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A0F5B0DA-A766-43DE-8D03-FBE9ACC6CD9F}"/>
              </a:ext>
            </a:extLst>
          </p:cNvPr>
          <p:cNvSpPr/>
          <p:nvPr/>
        </p:nvSpPr>
        <p:spPr>
          <a:xfrm>
            <a:off x="4365169" y="347651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xmlns="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xmlns="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xmlns="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xmlns="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xmlns="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34834" y="3420449"/>
            <a:ext cx="945083" cy="99996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xmlns="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0237" y="2461499"/>
            <a:ext cx="948211" cy="922631"/>
          </a:xfrm>
          <a:prstGeom prst="rect">
            <a:avLst/>
          </a:prstGeom>
        </p:spPr>
      </p:pic>
      <p:cxnSp>
        <p:nvCxnSpPr>
          <p:cNvPr id="65" name="Conector: curvado 64">
            <a:extLst>
              <a:ext uri="{FF2B5EF4-FFF2-40B4-BE49-F238E27FC236}">
                <a16:creationId xmlns:a16="http://schemas.microsoft.com/office/drawing/2014/main" xmlns="" id="{1AF3AD9C-6455-487C-8F63-398515EAAB3C}"/>
              </a:ext>
            </a:extLst>
          </p:cNvPr>
          <p:cNvCxnSpPr>
            <a:cxnSpLocks/>
            <a:stCxn id="44" idx="5"/>
            <a:endCxn id="66" idx="4"/>
          </p:cNvCxnSpPr>
          <p:nvPr/>
        </p:nvCxnSpPr>
        <p:spPr>
          <a:xfrm rot="5400000" flipH="1" flipV="1">
            <a:off x="5309131" y="1859608"/>
            <a:ext cx="869854" cy="2555381"/>
          </a:xfrm>
          <a:prstGeom prst="curvedConnector3">
            <a:avLst>
              <a:gd name="adj1" fmla="val 429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xmlns="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Imagen 66">
            <a:extLst>
              <a:ext uri="{FF2B5EF4-FFF2-40B4-BE49-F238E27FC236}">
                <a16:creationId xmlns:a16="http://schemas.microsoft.com/office/drawing/2014/main" xmlns="" id="{6765E37A-A752-4ADB-A5D6-A869440D9A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xmlns="" id="{E3F9A794-B9E6-41DF-ABAB-D890924D50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xmlns="" id="{68D48CE8-842D-4628-A058-B8927B057A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0" name="Picture 4">
            <a:extLst>
              <a:ext uri="{FF2B5EF4-FFF2-40B4-BE49-F238E27FC236}">
                <a16:creationId xmlns:a16="http://schemas.microsoft.com/office/drawing/2014/main" xmlns="" id="{ECB7600E-8D54-4AB0-A035-9334C988A9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xmlns="" id="{67B2E1B9-E383-42F1-85CC-32BA2CC9C0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2" name="Picture 4">
            <a:extLst>
              <a:ext uri="{FF2B5EF4-FFF2-40B4-BE49-F238E27FC236}">
                <a16:creationId xmlns:a16="http://schemas.microsoft.com/office/drawing/2014/main" xmlns="" id="{128AF356-40D3-4B52-A19A-CD22998BCB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73" name="Picture 4">
            <a:extLst>
              <a:ext uri="{FF2B5EF4-FFF2-40B4-BE49-F238E27FC236}">
                <a16:creationId xmlns:a16="http://schemas.microsoft.com/office/drawing/2014/main" xmlns="" id="{5C42D994-9E40-4AF7-87CA-F958A91300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74" name="Picture 4">
            <a:extLst>
              <a:ext uri="{FF2B5EF4-FFF2-40B4-BE49-F238E27FC236}">
                <a16:creationId xmlns:a16="http://schemas.microsoft.com/office/drawing/2014/main" xmlns="" id="{B296A79A-36A2-4D21-B362-D7D08743CE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xmlns="" id="{8A3D1142-51EF-4494-9207-C6ECE4255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xmlns="" id="{32AD9F21-E2D4-489C-A256-33D47BC52D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920C4FCE-221B-4E12-BC30-D4AFB39F97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9963" y="3156540"/>
            <a:ext cx="904875" cy="914400"/>
          </a:xfrm>
          <a:prstGeom prst="rect">
            <a:avLst/>
          </a:prstGeom>
        </p:spPr>
      </p:pic>
      <p:sp>
        <p:nvSpPr>
          <p:cNvPr id="48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49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5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6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C87FD988-0ABF-4709-893B-12E3DFF0DB62}"/>
              </a:ext>
            </a:extLst>
          </p:cNvPr>
          <p:cNvSpPr txBox="1"/>
          <p:nvPr/>
        </p:nvSpPr>
        <p:spPr>
          <a:xfrm>
            <a:off x="358495" y="977350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Training on 3’s again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xmlns="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xmlns="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xmlns="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xmlns="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xmlns="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20362" y="4244237"/>
            <a:ext cx="914401" cy="967501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xmlns="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12350" y="3372768"/>
            <a:ext cx="895631" cy="871469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:a16="http://schemas.microsoft.com/office/drawing/2014/main" xmlns="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727" y="2444834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xmlns="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xmlns="" id="{4196F64E-3B8C-44B3-BA66-42EF49033A81}"/>
              </a:ext>
            </a:extLst>
          </p:cNvPr>
          <p:cNvCxnSpPr>
            <a:cxnSpLocks/>
            <a:stCxn id="43" idx="5"/>
          </p:cNvCxnSpPr>
          <p:nvPr/>
        </p:nvCxnSpPr>
        <p:spPr>
          <a:xfrm rot="5400000" flipH="1" flipV="1">
            <a:off x="5745661" y="2827891"/>
            <a:ext cx="3524" cy="1485146"/>
          </a:xfrm>
          <a:prstGeom prst="curvedConnector4">
            <a:avLst>
              <a:gd name="adj1" fmla="val -6486947"/>
              <a:gd name="adj2" fmla="val 5058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xmlns="" id="{F7745E0C-E035-4383-AB48-EEA202B2F6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xmlns="" id="{35054CD6-39E9-4A7A-9EA3-DAEF4A8D64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xmlns="" id="{B71D74E0-D6C5-498A-95DB-4807223938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xmlns="" id="{3CB03AFB-C657-4431-AEEA-48B324202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xmlns="" id="{A5F5179B-8564-4C55-8068-86F7529E2C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xmlns="" id="{25B697DD-51A0-4447-99CC-A08D5450A8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xmlns="" id="{D1526C1F-6411-473E-8EF4-833198A729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xmlns="" id="{250A4384-5DF3-4AA9-8587-46161AA8A1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555168" y="2866805"/>
            <a:ext cx="196766" cy="18709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xmlns="" id="{A678487D-AB40-4BBE-BF1E-E3745C4F2D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xmlns="" id="{63E646D9-74F2-47A8-83FF-1A1E7242D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675" y="3452913"/>
            <a:ext cx="236612" cy="231578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xmlns="" id="{F3C32892-E865-4B08-948C-693F2BF3A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8571" y="3150373"/>
            <a:ext cx="236612" cy="2315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4326372D-DAA9-4BB4-8DAE-8CB5FBF631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566" b="5501"/>
          <a:stretch/>
        </p:blipFill>
        <p:spPr>
          <a:xfrm>
            <a:off x="10411550" y="3143760"/>
            <a:ext cx="895350" cy="796839"/>
          </a:xfrm>
          <a:prstGeom prst="rect">
            <a:avLst/>
          </a:prstGeom>
        </p:spPr>
      </p:pic>
      <p:sp>
        <p:nvSpPr>
          <p:cNvPr id="65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72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73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Latent Space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60260"/>
            <a:ext cx="11493416" cy="767276"/>
          </a:xfrm>
        </p:spPr>
        <p:txBody>
          <a:bodyPr/>
          <a:lstStyle/>
          <a:p>
            <a:r>
              <a:rPr lang="en-US"/>
              <a:t>Blending Latent </a:t>
            </a:r>
            <a:r>
              <a:rPr lang="en-US" smtClean="0"/>
              <a:t>Variables</a:t>
            </a:r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F7EF02D-39D9-4C5E-8150-92E66E1BB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7" t="-2162" r="8791" b="78285"/>
          <a:stretch/>
        </p:blipFill>
        <p:spPr>
          <a:xfrm>
            <a:off x="4111703" y="1816145"/>
            <a:ext cx="1758751" cy="767276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57FEDE17-5EEE-4D1A-8E53-F32F065C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t="23883" r="28858" b="50073"/>
          <a:stretch/>
        </p:blipFill>
        <p:spPr>
          <a:xfrm>
            <a:off x="3810233" y="2731765"/>
            <a:ext cx="1835902" cy="83693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C5767CAC-93DA-4409-9752-3CF4B526EF1F}"/>
              </a:ext>
            </a:extLst>
          </p:cNvPr>
          <p:cNvSpPr/>
          <p:nvPr/>
        </p:nvSpPr>
        <p:spPr>
          <a:xfrm>
            <a:off x="5695120" y="1628974"/>
            <a:ext cx="3474720" cy="38264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xmlns="" id="{75471C91-6907-43BD-81A0-789B29243A94}"/>
              </a:ext>
            </a:extLst>
          </p:cNvPr>
          <p:cNvSpPr txBox="1"/>
          <p:nvPr/>
        </p:nvSpPr>
        <p:spPr>
          <a:xfrm>
            <a:off x="5791620" y="1105754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Latent Space</a:t>
            </a:r>
            <a:endParaRPr lang="en-US" sz="2800" i="1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xmlns="" id="{8357E5F4-CE4A-4BE0-BE18-5A16157A4168}"/>
              </a:ext>
            </a:extLst>
          </p:cNvPr>
          <p:cNvCxnSpPr/>
          <p:nvPr/>
        </p:nvCxnSpPr>
        <p:spPr>
          <a:xfrm flipV="1">
            <a:off x="2863460" y="2898253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6">
            <a:extLst>
              <a:ext uri="{FF2B5EF4-FFF2-40B4-BE49-F238E27FC236}">
                <a16:creationId xmlns:a16="http://schemas.microsoft.com/office/drawing/2014/main" xmlns="" id="{7663EC45-4979-4427-95AC-41C2528EF079}"/>
              </a:ext>
            </a:extLst>
          </p:cNvPr>
          <p:cNvSpPr/>
          <p:nvPr/>
        </p:nvSpPr>
        <p:spPr>
          <a:xfrm>
            <a:off x="3417538" y="2024970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xmlns="" id="{3926F3BB-EA7C-4C8B-8D46-66C95DFD8443}"/>
              </a:ext>
            </a:extLst>
          </p:cNvPr>
          <p:cNvSpPr/>
          <p:nvPr/>
        </p:nvSpPr>
        <p:spPr>
          <a:xfrm>
            <a:off x="3412674" y="3791651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xmlns="" id="{8E64302A-A018-4292-B980-CFFE03B6B1B2}"/>
              </a:ext>
            </a:extLst>
          </p:cNvPr>
          <p:cNvCxnSpPr/>
          <p:nvPr/>
        </p:nvCxnSpPr>
        <p:spPr>
          <a:xfrm>
            <a:off x="2865164" y="3636277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xmlns="" id="{F6A71B2E-AE58-4208-8D0E-7963C9D780B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856435" y="3568702"/>
            <a:ext cx="871749" cy="45123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3">
            <a:extLst>
              <a:ext uri="{FF2B5EF4-FFF2-40B4-BE49-F238E27FC236}">
                <a16:creationId xmlns:a16="http://schemas.microsoft.com/office/drawing/2014/main" xmlns="" id="{56F9D3A5-9A1C-4760-9D58-305A9F7235AC}"/>
              </a:ext>
            </a:extLst>
          </p:cNvPr>
          <p:cNvCxnSpPr>
            <a:cxnSpLocks/>
          </p:cNvCxnSpPr>
          <p:nvPr/>
        </p:nvCxnSpPr>
        <p:spPr>
          <a:xfrm>
            <a:off x="3859218" y="2898253"/>
            <a:ext cx="577147" cy="44412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xmlns="" id="{34762B13-0B39-4FE9-9CDA-DD9EF92FBF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55007" y="4952849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9" name="Equation" r:id="rId4" imgW="533400" imgH="190500" progId="Equation.3">
                  <p:embed/>
                </p:oleObj>
              </mc:Choice>
              <mc:Fallback>
                <p:oleObj name="Equation" r:id="rId4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5007" y="4952849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xmlns="" id="{4907A32F-2B40-497A-B62B-0380AD1979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68728" y="1584706"/>
          <a:ext cx="942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0" name="Equation" r:id="rId6" imgW="393700" imgH="177800" progId="Equation.3">
                  <p:embed/>
                </p:oleObj>
              </mc:Choice>
              <mc:Fallback>
                <p:oleObj name="Equation" r:id="rId6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8728" y="1584706"/>
                        <a:ext cx="9429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C910D88-19BF-4C95-8965-2A8C46DD61A0}"/>
              </a:ext>
            </a:extLst>
          </p:cNvPr>
          <p:cNvSpPr/>
          <p:nvPr/>
        </p:nvSpPr>
        <p:spPr>
          <a:xfrm>
            <a:off x="6607112" y="230546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A1998CF8-6F2B-452C-B481-E8EF77618155}"/>
              </a:ext>
            </a:extLst>
          </p:cNvPr>
          <p:cNvSpPr/>
          <p:nvPr/>
        </p:nvSpPr>
        <p:spPr>
          <a:xfrm>
            <a:off x="6932465" y="24939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72CCAA22-3C13-406F-AFD8-291B8B7232CE}"/>
              </a:ext>
            </a:extLst>
          </p:cNvPr>
          <p:cNvSpPr/>
          <p:nvPr/>
        </p:nvSpPr>
        <p:spPr>
          <a:xfrm>
            <a:off x="6459468" y="24378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780127D9-142B-4ADB-BD59-44B08E2FB78B}"/>
              </a:ext>
            </a:extLst>
          </p:cNvPr>
          <p:cNvSpPr/>
          <p:nvPr/>
        </p:nvSpPr>
        <p:spPr>
          <a:xfrm>
            <a:off x="6635714" y="2527355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xmlns="" id="{C87FD988-0ABF-4709-893B-12E3DFF0DB62}"/>
              </a:ext>
            </a:extLst>
          </p:cNvPr>
          <p:cNvSpPr txBox="1"/>
          <p:nvPr/>
        </p:nvSpPr>
        <p:spPr>
          <a:xfrm>
            <a:off x="-186412" y="938416"/>
            <a:ext cx="32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Many times…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xmlns="" id="{6CF345B8-5482-480A-839B-FF9FB9C34E44}"/>
              </a:ext>
            </a:extLst>
          </p:cNvPr>
          <p:cNvSpPr/>
          <p:nvPr/>
        </p:nvSpPr>
        <p:spPr>
          <a:xfrm>
            <a:off x="6480972" y="2646306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xmlns="" id="{98AD6E83-80D4-4F10-AC7A-D287655BA19C}"/>
              </a:ext>
            </a:extLst>
          </p:cNvPr>
          <p:cNvSpPr/>
          <p:nvPr/>
        </p:nvSpPr>
        <p:spPr>
          <a:xfrm>
            <a:off x="6814456" y="243434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xmlns="" id="{71F9D499-3E52-4E75-81CF-07E578C8D4BF}"/>
              </a:ext>
            </a:extLst>
          </p:cNvPr>
          <p:cNvSpPr/>
          <p:nvPr/>
        </p:nvSpPr>
        <p:spPr>
          <a:xfrm>
            <a:off x="6787742" y="262561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xmlns="" id="{D59D527C-19EF-4E27-942E-61047FF44D52}"/>
              </a:ext>
            </a:extLst>
          </p:cNvPr>
          <p:cNvSpPr/>
          <p:nvPr/>
        </p:nvSpPr>
        <p:spPr>
          <a:xfrm>
            <a:off x="6633372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xmlns="" id="{BAC6C0F1-FEAC-461E-B0AC-3BFC0AFCAAF2}"/>
              </a:ext>
            </a:extLst>
          </p:cNvPr>
          <p:cNvSpPr/>
          <p:nvPr/>
        </p:nvSpPr>
        <p:spPr>
          <a:xfrm>
            <a:off x="6757306" y="2332702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xmlns="" id="{E6D6A73D-A8FD-4A04-9545-B3BBB3117345}"/>
              </a:ext>
            </a:extLst>
          </p:cNvPr>
          <p:cNvSpPr/>
          <p:nvPr/>
        </p:nvSpPr>
        <p:spPr>
          <a:xfrm>
            <a:off x="6947527" y="2311401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93146E34-ED6E-473D-BB03-36AE94106E85}"/>
              </a:ext>
            </a:extLst>
          </p:cNvPr>
          <p:cNvSpPr/>
          <p:nvPr/>
        </p:nvSpPr>
        <p:spPr>
          <a:xfrm>
            <a:off x="6395902" y="256653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xmlns="" id="{321C5BC2-5E93-4B4B-A667-CECC98755AC7}"/>
              </a:ext>
            </a:extLst>
          </p:cNvPr>
          <p:cNvSpPr/>
          <p:nvPr/>
        </p:nvSpPr>
        <p:spPr>
          <a:xfrm>
            <a:off x="6644688" y="27426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xmlns="" id="{B5F7C931-A4FC-4462-9E92-943D19FE98D7}"/>
              </a:ext>
            </a:extLst>
          </p:cNvPr>
          <p:cNvSpPr/>
          <p:nvPr/>
        </p:nvSpPr>
        <p:spPr>
          <a:xfrm>
            <a:off x="6475055" y="33643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xmlns="" id="{06F260E1-59F9-4416-BFF0-D48758473B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84286" y="4219594"/>
            <a:ext cx="954544" cy="100997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xmlns="" id="{1757E38E-495C-4F75-ABDE-9FB9D4848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84287" y="3342378"/>
            <a:ext cx="912786" cy="888162"/>
          </a:xfrm>
          <a:prstGeom prst="rect">
            <a:avLst/>
          </a:prstGeom>
        </p:spPr>
      </p:pic>
      <p:sp>
        <p:nvSpPr>
          <p:cNvPr id="66" name="Elipse 65">
            <a:extLst>
              <a:ext uri="{FF2B5EF4-FFF2-40B4-BE49-F238E27FC236}">
                <a16:creationId xmlns:a16="http://schemas.microsoft.com/office/drawing/2014/main" xmlns="" id="{DD49F786-58DC-4118-AA79-6C34A9F31C3A}"/>
              </a:ext>
            </a:extLst>
          </p:cNvPr>
          <p:cNvSpPr/>
          <p:nvPr/>
        </p:nvSpPr>
        <p:spPr>
          <a:xfrm>
            <a:off x="6962468" y="2590240"/>
            <a:ext cx="118562" cy="1121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A3C3FD80-CC81-4CC3-9654-37BCE45861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070" y="2404406"/>
            <a:ext cx="895350" cy="8763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xmlns="" id="{8C92F28E-8BFA-497F-9738-4CEF781178DC}"/>
              </a:ext>
            </a:extLst>
          </p:cNvPr>
          <p:cNvCxnSpPr/>
          <p:nvPr/>
        </p:nvCxnSpPr>
        <p:spPr>
          <a:xfrm>
            <a:off x="4962931" y="258342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xmlns="" id="{88E2DB7C-04B6-4136-BAED-0E7057240B65}"/>
              </a:ext>
            </a:extLst>
          </p:cNvPr>
          <p:cNvSpPr/>
          <p:nvPr/>
        </p:nvSpPr>
        <p:spPr>
          <a:xfrm>
            <a:off x="4903651" y="347651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52670990-CD67-4D19-B632-DED5A2315B62}"/>
              </a:ext>
            </a:extLst>
          </p:cNvPr>
          <p:cNvSpPr/>
          <p:nvPr/>
        </p:nvSpPr>
        <p:spPr>
          <a:xfrm>
            <a:off x="6464197" y="35167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xmlns="" id="{B17063CF-D96E-4912-91A4-B3633DE18B74}"/>
              </a:ext>
            </a:extLst>
          </p:cNvPr>
          <p:cNvSpPr/>
          <p:nvPr/>
        </p:nvSpPr>
        <p:spPr>
          <a:xfrm>
            <a:off x="6616597" y="366918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xmlns="" id="{F35C8C6E-2373-4AF5-84BE-1F9B1DE58FD9}"/>
              </a:ext>
            </a:extLst>
          </p:cNvPr>
          <p:cNvSpPr/>
          <p:nvPr/>
        </p:nvSpPr>
        <p:spPr>
          <a:xfrm>
            <a:off x="6600554" y="338844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xmlns="" id="{C1B8BE71-BBF6-47A5-8803-034BFB665C9C}"/>
              </a:ext>
            </a:extLst>
          </p:cNvPr>
          <p:cNvSpPr/>
          <p:nvPr/>
        </p:nvSpPr>
        <p:spPr>
          <a:xfrm>
            <a:off x="6660711" y="355688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xmlns="" id="{B944461F-BCE9-4CAF-BB54-BFBE14D72EF0}"/>
              </a:ext>
            </a:extLst>
          </p:cNvPr>
          <p:cNvSpPr/>
          <p:nvPr/>
        </p:nvSpPr>
        <p:spPr>
          <a:xfrm>
            <a:off x="6563991" y="323211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xmlns="" id="{CC30753C-BA0C-4B95-AAE8-9EA33B47BEB9}"/>
              </a:ext>
            </a:extLst>
          </p:cNvPr>
          <p:cNvSpPr/>
          <p:nvPr/>
        </p:nvSpPr>
        <p:spPr>
          <a:xfrm>
            <a:off x="6548886" y="3532989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xmlns="" id="{6CE5A6ED-BEC0-4CE0-BE2D-825AE00D885E}"/>
              </a:ext>
            </a:extLst>
          </p:cNvPr>
          <p:cNvSpPr/>
          <p:nvPr/>
        </p:nvSpPr>
        <p:spPr>
          <a:xfrm>
            <a:off x="6697170" y="3291678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xmlns="" id="{E817B76C-F17C-46AA-A045-B1561CA2D6CC}"/>
              </a:ext>
            </a:extLst>
          </p:cNvPr>
          <p:cNvSpPr/>
          <p:nvPr/>
        </p:nvSpPr>
        <p:spPr>
          <a:xfrm>
            <a:off x="6445083" y="3195777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xmlns="" id="{F91C8246-A85D-471A-9956-51B2C2D838B1}"/>
              </a:ext>
            </a:extLst>
          </p:cNvPr>
          <p:cNvSpPr/>
          <p:nvPr/>
        </p:nvSpPr>
        <p:spPr>
          <a:xfrm>
            <a:off x="6528163" y="3075342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xmlns="" id="{3BE92A2C-6A1B-4FC6-B138-514E740764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5297" y="3052654"/>
            <a:ext cx="895350" cy="876300"/>
          </a:xfrm>
          <a:prstGeom prst="rect">
            <a:avLst/>
          </a:prstGeom>
        </p:spPr>
      </p:pic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xmlns="" id="{247EFB24-0A56-4642-9844-58C4E0E02110}"/>
              </a:ext>
            </a:extLst>
          </p:cNvPr>
          <p:cNvCxnSpPr/>
          <p:nvPr/>
        </p:nvCxnSpPr>
        <p:spPr>
          <a:xfrm>
            <a:off x="5103299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Elipse 66">
            <a:extLst>
              <a:ext uri="{FF2B5EF4-FFF2-40B4-BE49-F238E27FC236}">
                <a16:creationId xmlns:a16="http://schemas.microsoft.com/office/drawing/2014/main" xmlns="" id="{832BCBF7-4536-42FC-B5B0-DA95D43F93EE}"/>
              </a:ext>
            </a:extLst>
          </p:cNvPr>
          <p:cNvSpPr/>
          <p:nvPr/>
        </p:nvSpPr>
        <p:spPr>
          <a:xfrm>
            <a:off x="5044019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xmlns="" id="{5A39AA6A-3A92-4092-B55E-ED173ACED080}"/>
              </a:ext>
            </a:extLst>
          </p:cNvPr>
          <p:cNvCxnSpPr/>
          <p:nvPr/>
        </p:nvCxnSpPr>
        <p:spPr>
          <a:xfrm>
            <a:off x="4682193" y="2591440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Elipse 68">
            <a:extLst>
              <a:ext uri="{FF2B5EF4-FFF2-40B4-BE49-F238E27FC236}">
                <a16:creationId xmlns:a16="http://schemas.microsoft.com/office/drawing/2014/main" xmlns="" id="{9167E2FC-69DD-48F6-B483-C1D1A2BCC3F3}"/>
              </a:ext>
            </a:extLst>
          </p:cNvPr>
          <p:cNvSpPr/>
          <p:nvPr/>
        </p:nvSpPr>
        <p:spPr>
          <a:xfrm>
            <a:off x="4622913" y="3484534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xmlns="" id="{5BBA343F-F94C-45A1-82D0-C0351416B909}"/>
              </a:ext>
            </a:extLst>
          </p:cNvPr>
          <p:cNvCxnSpPr/>
          <p:nvPr/>
        </p:nvCxnSpPr>
        <p:spPr>
          <a:xfrm>
            <a:off x="4489688" y="2567379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ipse 70">
            <a:extLst>
              <a:ext uri="{FF2B5EF4-FFF2-40B4-BE49-F238E27FC236}">
                <a16:creationId xmlns:a16="http://schemas.microsoft.com/office/drawing/2014/main" xmlns="" id="{04946D15-AD50-4321-9B11-7404A147181D}"/>
              </a:ext>
            </a:extLst>
          </p:cNvPr>
          <p:cNvSpPr/>
          <p:nvPr/>
        </p:nvSpPr>
        <p:spPr>
          <a:xfrm>
            <a:off x="4430408" y="3460473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xmlns="" id="{E422648A-D71D-436B-8F5F-7CEEF5A60BEF}"/>
              </a:ext>
            </a:extLst>
          </p:cNvPr>
          <p:cNvCxnSpPr/>
          <p:nvPr/>
        </p:nvCxnSpPr>
        <p:spPr>
          <a:xfrm>
            <a:off x="4850632" y="2591441"/>
            <a:ext cx="0" cy="9073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Elipse 72">
            <a:extLst>
              <a:ext uri="{FF2B5EF4-FFF2-40B4-BE49-F238E27FC236}">
                <a16:creationId xmlns:a16="http://schemas.microsoft.com/office/drawing/2014/main" xmlns="" id="{A930D21A-79E2-47A9-8594-A500B4366254}"/>
              </a:ext>
            </a:extLst>
          </p:cNvPr>
          <p:cNvSpPr/>
          <p:nvPr/>
        </p:nvSpPr>
        <p:spPr>
          <a:xfrm>
            <a:off x="4791352" y="3484535"/>
            <a:ext cx="118562" cy="11213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Imagen 73">
            <a:extLst>
              <a:ext uri="{FF2B5EF4-FFF2-40B4-BE49-F238E27FC236}">
                <a16:creationId xmlns:a16="http://schemas.microsoft.com/office/drawing/2014/main" xmlns="" id="{41127A68-0FA2-4AB7-9B79-E479E2E39F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77661" y="2361437"/>
            <a:ext cx="205672" cy="200124"/>
          </a:xfrm>
          <a:prstGeom prst="rect">
            <a:avLst/>
          </a:prstGeom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xmlns="" id="{9B440A7C-E10B-47C6-8A82-9EEDAC64AE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702152" y="2083746"/>
            <a:ext cx="209545" cy="221714"/>
          </a:xfrm>
          <a:prstGeom prst="rect">
            <a:avLst/>
          </a:prstGeom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xmlns="" id="{80C0019B-86D8-4733-B08E-6EDE7EE174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7010301" y="2080824"/>
            <a:ext cx="209545" cy="221714"/>
          </a:xfrm>
          <a:prstGeom prst="rect">
            <a:avLst/>
          </a:prstGeom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xmlns="" id="{D4C1735C-8335-4938-BDF5-00F596C1BE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53512" y="2212628"/>
            <a:ext cx="209545" cy="221714"/>
          </a:xfrm>
          <a:prstGeom prst="rect">
            <a:avLst/>
          </a:prstGeom>
        </p:spPr>
      </p:pic>
      <p:pic>
        <p:nvPicPr>
          <p:cNvPr id="78" name="Picture 4">
            <a:extLst>
              <a:ext uri="{FF2B5EF4-FFF2-40B4-BE49-F238E27FC236}">
                <a16:creationId xmlns:a16="http://schemas.microsoft.com/office/drawing/2014/main" xmlns="" id="{EBF085F3-3907-41D0-B541-DA18FBD266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177315" y="2439115"/>
            <a:ext cx="209545" cy="221714"/>
          </a:xfrm>
          <a:prstGeom prst="rect">
            <a:avLst/>
          </a:prstGeom>
        </p:spPr>
      </p:pic>
      <p:pic>
        <p:nvPicPr>
          <p:cNvPr id="79" name="Picture 4">
            <a:extLst>
              <a:ext uri="{FF2B5EF4-FFF2-40B4-BE49-F238E27FC236}">
                <a16:creationId xmlns:a16="http://schemas.microsoft.com/office/drawing/2014/main" xmlns="" id="{EE4C5138-F573-49FC-BEC7-8E4098F7DA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r="59887" b="51906"/>
          <a:stretch/>
        </p:blipFill>
        <p:spPr>
          <a:xfrm>
            <a:off x="6260455" y="2726904"/>
            <a:ext cx="209545" cy="221714"/>
          </a:xfrm>
          <a:prstGeom prst="rect">
            <a:avLst/>
          </a:prstGeom>
        </p:spPr>
      </p:pic>
      <p:pic>
        <p:nvPicPr>
          <p:cNvPr id="80" name="Picture 4">
            <a:extLst>
              <a:ext uri="{FF2B5EF4-FFF2-40B4-BE49-F238E27FC236}">
                <a16:creationId xmlns:a16="http://schemas.microsoft.com/office/drawing/2014/main" xmlns="" id="{F1955757-691A-405B-81BF-CD51115476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681081" y="2396329"/>
            <a:ext cx="196766" cy="187092"/>
          </a:xfrm>
          <a:prstGeom prst="rect">
            <a:avLst/>
          </a:prstGeom>
        </p:spPr>
      </p:pic>
      <p:pic>
        <p:nvPicPr>
          <p:cNvPr id="81" name="Picture 4">
            <a:extLst>
              <a:ext uri="{FF2B5EF4-FFF2-40B4-BE49-F238E27FC236}">
                <a16:creationId xmlns:a16="http://schemas.microsoft.com/office/drawing/2014/main" xmlns="" id="{1A912191-00B3-4F3E-A7B5-21E6364BE4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99" r="60738" b="55518"/>
          <a:stretch/>
        </p:blipFill>
        <p:spPr>
          <a:xfrm>
            <a:off x="6824345" y="2756509"/>
            <a:ext cx="196766" cy="187092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xmlns="" id="{16F25FAE-E4E7-47E2-8A6D-4A4AD71A70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05"/>
          <a:stretch/>
        </p:blipFill>
        <p:spPr>
          <a:xfrm>
            <a:off x="7095798" y="2685645"/>
            <a:ext cx="205672" cy="200124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xmlns="" id="{DF03B170-7FC2-4DE1-B1E2-D99060A881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691998" y="3075307"/>
            <a:ext cx="194122" cy="185617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xmlns="" id="{383E8AED-14D8-4FF6-8F4C-DDAD51FC07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308731" y="3010160"/>
            <a:ext cx="194122" cy="185617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xmlns="" id="{857953F1-4A2E-4BBB-94F8-5448BA6AD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19911" y="3257904"/>
            <a:ext cx="194122" cy="185617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xmlns="" id="{B7E48068-FC45-473A-9F57-8B8EF2C807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519536" y="3194725"/>
            <a:ext cx="194122" cy="185617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xmlns="" id="{BD39D0D2-C9CF-4579-99E6-1DCE46CEB9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718576" y="3423974"/>
            <a:ext cx="194122" cy="185617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xmlns="" id="{4E015CDD-ABD7-414E-9060-1174E8656BD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429150" y="3769045"/>
            <a:ext cx="194122" cy="185617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xmlns="" id="{E85DF9C1-810B-4CBD-A571-1D3A84DC5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40" t="3611"/>
          <a:stretch/>
        </p:blipFill>
        <p:spPr>
          <a:xfrm>
            <a:off x="6259273" y="3550980"/>
            <a:ext cx="194122" cy="185617"/>
          </a:xfrm>
          <a:prstGeom prst="rect">
            <a:avLst/>
          </a:prstGeom>
        </p:spPr>
      </p:pic>
      <p:sp>
        <p:nvSpPr>
          <p:cNvPr id="84" name="Trapezoid 10">
            <a:extLst>
              <a:ext uri="{FF2B5EF4-FFF2-40B4-BE49-F238E27FC236}">
                <a16:creationId xmlns:a16="http://schemas.microsoft.com/office/drawing/2014/main" xmlns="" id="{8FB8083F-439F-498E-AA81-4B2F6F076C5F}"/>
              </a:ext>
            </a:extLst>
          </p:cNvPr>
          <p:cNvSpPr/>
          <p:nvPr/>
        </p:nvSpPr>
        <p:spPr>
          <a:xfrm rot="5400000" flipV="1">
            <a:off x="8792250" y="3031998"/>
            <a:ext cx="2146430" cy="917619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DECODER</a:t>
            </a:r>
          </a:p>
        </p:txBody>
      </p:sp>
      <p:sp>
        <p:nvSpPr>
          <p:cNvPr id="85" name="Trapezoid 10">
            <a:extLst>
              <a:ext uri="{FF2B5EF4-FFF2-40B4-BE49-F238E27FC236}">
                <a16:creationId xmlns:a16="http://schemas.microsoft.com/office/drawing/2014/main" xmlns="" id="{642CC940-2DB2-46FE-A90F-E6E40F75F0AD}"/>
              </a:ext>
            </a:extLst>
          </p:cNvPr>
          <p:cNvSpPr/>
          <p:nvPr/>
        </p:nvSpPr>
        <p:spPr>
          <a:xfrm rot="16200000" flipH="1" flipV="1">
            <a:off x="1228782" y="3033606"/>
            <a:ext cx="2146430" cy="914401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7835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VAE Likelihood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012171" y="3130761"/>
          <a:ext cx="430847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2" name="Equation" r:id="rId3" imgW="1562100" imgH="381000" progId="Equation.3">
                  <p:embed/>
                </p:oleObj>
              </mc:Choice>
              <mc:Fallback>
                <p:oleObj name="Equation" r:id="rId3" imgW="15621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2171" y="3130761"/>
                        <a:ext cx="4308475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868800" y="3742969"/>
            <a:ext cx="433585" cy="87108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1200" y="4635351"/>
            <a:ext cx="52692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Difficult to approximate in high dim through sampling</a:t>
            </a:r>
          </a:p>
          <a:p>
            <a:pPr algn="ctr"/>
            <a:endParaRPr lang="en-US"/>
          </a:p>
          <a:p>
            <a:pPr algn="ctr"/>
            <a:r>
              <a:rPr lang="en-US" sz="2800">
                <a:solidFill>
                  <a:srgbClr val="FF0000"/>
                </a:solidFill>
              </a:rPr>
              <a:t>For most </a:t>
            </a:r>
            <a:r>
              <a:rPr lang="en-US" sz="2800" i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 values </a:t>
            </a:r>
            <a:r>
              <a:rPr lang="en-US" sz="2800" i="1">
                <a:solidFill>
                  <a:srgbClr val="FF0000"/>
                </a:solidFill>
              </a:rPr>
              <a:t>p</a:t>
            </a:r>
            <a:r>
              <a:rPr lang="en-US" sz="2800">
                <a:solidFill>
                  <a:srgbClr val="FF0000"/>
                </a:solidFill>
              </a:rPr>
              <a:t>(</a:t>
            </a:r>
            <a:r>
              <a:rPr lang="en-US" sz="2800" i="1" err="1">
                <a:solidFill>
                  <a:srgbClr val="FF0000"/>
                </a:solidFill>
              </a:rPr>
              <a:t>x</a:t>
            </a:r>
            <a:r>
              <a:rPr lang="en-US" sz="2800" err="1">
                <a:solidFill>
                  <a:srgbClr val="FF0000"/>
                </a:solidFill>
              </a:rPr>
              <a:t>|</a:t>
            </a:r>
            <a:r>
              <a:rPr lang="en-US" sz="2800" i="1" err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) close to 0</a:t>
            </a:r>
            <a:endParaRPr lang="en-US" sz="2800" i="1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968208" y="2230497"/>
            <a:ext cx="436037" cy="104228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1029" y="1605774"/>
            <a:ext cx="349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Neural 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30907" y="2230498"/>
            <a:ext cx="2167926" cy="2561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009642" y="2462099"/>
            <a:ext cx="1579488" cy="639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412255" y="3822457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5" idx="4"/>
            <a:endCxn id="26" idx="0"/>
          </p:cNvCxnSpPr>
          <p:nvPr/>
        </p:nvCxnSpPr>
        <p:spPr>
          <a:xfrm>
            <a:off x="8799387" y="3101653"/>
            <a:ext cx="10633" cy="72080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098890" y="2587669"/>
          <a:ext cx="1460192" cy="37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3" name="Equation" r:id="rId5" imgW="787400" imgH="203200" progId="Equation.3">
                  <p:embed/>
                </p:oleObj>
              </mc:Choice>
              <mc:Fallback>
                <p:oleObj name="Equation" r:id="rId5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98890" y="2587669"/>
                        <a:ext cx="1460192" cy="375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590193" y="3972441"/>
          <a:ext cx="495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4" name="Equation" r:id="rId7" imgW="165100" imgH="152400" progId="Equation.3">
                  <p:embed/>
                </p:oleObj>
              </mc:Choice>
              <mc:Fallback>
                <p:oleObj name="Equation" r:id="rId7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90193" y="3972441"/>
                        <a:ext cx="495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134134" y="3297093"/>
          <a:ext cx="381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65" name="Equation" r:id="rId9" imgW="127000" imgH="177800" progId="Equation.3">
                  <p:embed/>
                </p:oleObj>
              </mc:Choice>
              <mc:Fallback>
                <p:oleObj name="Equation" r:id="rId9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4134" y="3297093"/>
                        <a:ext cx="381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flipH="1">
            <a:off x="9207784" y="3658301"/>
            <a:ext cx="906885" cy="53843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90002" y="3195123"/>
            <a:ext cx="839591" cy="65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7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VAE Likelihood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785938" y="3130550"/>
          <a:ext cx="476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9" name="Equation" r:id="rId3" imgW="1727200" imgH="381000" progId="Equation.3">
                  <p:embed/>
                </p:oleObj>
              </mc:Choice>
              <mc:Fallback>
                <p:oleObj name="Equation" r:id="rId3" imgW="17272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5938" y="3130550"/>
                        <a:ext cx="4762500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868801" y="3830493"/>
            <a:ext cx="185785" cy="7835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03490" y="4635350"/>
            <a:ext cx="43622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Proposal distribution:</a:t>
            </a:r>
          </a:p>
          <a:p>
            <a:pPr algn="ctr"/>
            <a:r>
              <a:rPr lang="en-US" sz="2800">
                <a:solidFill>
                  <a:srgbClr val="FF0000"/>
                </a:solidFill>
              </a:rPr>
              <a:t>Likely to produce values of </a:t>
            </a:r>
            <a:r>
              <a:rPr lang="en-US" sz="2800" i="1">
                <a:solidFill>
                  <a:srgbClr val="FF0000"/>
                </a:solidFill>
              </a:rPr>
              <a:t>x</a:t>
            </a:r>
            <a:r>
              <a:rPr lang="en-US" sz="2800">
                <a:solidFill>
                  <a:srgbClr val="FF0000"/>
                </a:solidFill>
              </a:rPr>
              <a:t> for which </a:t>
            </a:r>
            <a:r>
              <a:rPr lang="en-US" sz="2800" i="1">
                <a:solidFill>
                  <a:srgbClr val="FF0000"/>
                </a:solidFill>
              </a:rPr>
              <a:t>p</a:t>
            </a:r>
            <a:r>
              <a:rPr lang="en-US" sz="2800">
                <a:solidFill>
                  <a:srgbClr val="FF0000"/>
                </a:solidFill>
              </a:rPr>
              <a:t>(</a:t>
            </a:r>
            <a:r>
              <a:rPr lang="en-US" sz="2800" i="1" err="1">
                <a:solidFill>
                  <a:srgbClr val="FF0000"/>
                </a:solidFill>
              </a:rPr>
              <a:t>x</a:t>
            </a:r>
            <a:r>
              <a:rPr lang="en-US" sz="2800" err="1">
                <a:solidFill>
                  <a:srgbClr val="FF0000"/>
                </a:solidFill>
              </a:rPr>
              <a:t>|</a:t>
            </a:r>
            <a:r>
              <a:rPr lang="en-US" sz="2800" i="1" err="1">
                <a:solidFill>
                  <a:srgbClr val="FF0000"/>
                </a:solidFill>
              </a:rPr>
              <a:t>z</a:t>
            </a:r>
            <a:r>
              <a:rPr lang="en-US" sz="2800">
                <a:solidFill>
                  <a:srgbClr val="FF0000"/>
                </a:solidFill>
              </a:rPr>
              <a:t>) is non-zero</a:t>
            </a:r>
          </a:p>
          <a:p>
            <a:pPr algn="ctr"/>
            <a:endParaRPr lang="en-US" sz="2800"/>
          </a:p>
        </p:txBody>
      </p:sp>
      <p:sp>
        <p:nvSpPr>
          <p:cNvPr id="5" name="Rectangle 4"/>
          <p:cNvSpPr/>
          <p:nvPr/>
        </p:nvSpPr>
        <p:spPr>
          <a:xfrm>
            <a:off x="7730907" y="2230498"/>
            <a:ext cx="2167926" cy="2561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12255" y="3908553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>
            <a:off x="8799387" y="3187749"/>
            <a:ext cx="10633" cy="720804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590193" y="4058537"/>
          <a:ext cx="495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0" name="Equation" r:id="rId5" imgW="165100" imgH="152400" progId="Equation.3">
                  <p:embed/>
                </p:oleObj>
              </mc:Choice>
              <mc:Fallback>
                <p:oleObj name="Equation" r:id="rId5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90193" y="4058537"/>
                        <a:ext cx="495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134134" y="3383189"/>
          <a:ext cx="381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1" name="Equation" r:id="rId7" imgW="127000" imgH="177800" progId="Equation.3">
                  <p:embed/>
                </p:oleObj>
              </mc:Choice>
              <mc:Fallback>
                <p:oleObj name="Equation" r:id="rId7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34134" y="3383189"/>
                        <a:ext cx="381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9207784" y="3744397"/>
            <a:ext cx="906885" cy="53843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31667" y="3195123"/>
            <a:ext cx="1313205" cy="656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51451" y="2578434"/>
            <a:ext cx="34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Another neural net</a:t>
            </a:r>
          </a:p>
        </p:txBody>
      </p:sp>
      <p:sp>
        <p:nvSpPr>
          <p:cNvPr id="23" name="Oval 22"/>
          <p:cNvSpPr/>
          <p:nvPr/>
        </p:nvSpPr>
        <p:spPr>
          <a:xfrm>
            <a:off x="8433789" y="2373397"/>
            <a:ext cx="795528" cy="7915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666860" y="2543175"/>
          <a:ext cx="34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2" name="Equation" r:id="rId9" imgW="114300" imgH="139700" progId="Equation.3">
                  <p:embed/>
                </p:oleObj>
              </mc:Choice>
              <mc:Fallback>
                <p:oleObj name="Equation" r:id="rId9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66860" y="2543175"/>
                        <a:ext cx="342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10096500" y="1658938"/>
          <a:ext cx="38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3" name="Equation" r:id="rId11" imgW="127000" imgH="190500" progId="Equation.3">
                  <p:embed/>
                </p:oleObj>
              </mc:Choice>
              <mc:Fallback>
                <p:oleObj name="Equation" r:id="rId11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096500" y="1658938"/>
                        <a:ext cx="38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>
            <a:off x="9169684" y="2039271"/>
            <a:ext cx="906885" cy="53843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prstDash val="sys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8133083" y="2884181"/>
            <a:ext cx="322919" cy="1377519"/>
          </a:xfrm>
          <a:custGeom>
            <a:avLst/>
            <a:gdLst>
              <a:gd name="connsiteX0" fmla="*/ 387777 w 473888"/>
              <a:gd name="connsiteY0" fmla="*/ 1377519 h 1377519"/>
              <a:gd name="connsiteX1" fmla="*/ 86385 w 473888"/>
              <a:gd name="connsiteY1" fmla="*/ 1205330 h 1377519"/>
              <a:gd name="connsiteX2" fmla="*/ 273 w 473888"/>
              <a:gd name="connsiteY2" fmla="*/ 667236 h 1377519"/>
              <a:gd name="connsiteX3" fmla="*/ 64857 w 473888"/>
              <a:gd name="connsiteY3" fmla="*/ 258285 h 1377519"/>
              <a:gd name="connsiteX4" fmla="*/ 215553 w 473888"/>
              <a:gd name="connsiteY4" fmla="*/ 86095 h 1377519"/>
              <a:gd name="connsiteX5" fmla="*/ 323193 w 473888"/>
              <a:gd name="connsiteY5" fmla="*/ 43048 h 1377519"/>
              <a:gd name="connsiteX6" fmla="*/ 473888 w 473888"/>
              <a:gd name="connsiteY6" fmla="*/ 0 h 1377519"/>
              <a:gd name="connsiteX7" fmla="*/ 473888 w 473888"/>
              <a:gd name="connsiteY7" fmla="*/ 0 h 137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88" h="1377519">
                <a:moveTo>
                  <a:pt x="387777" y="1377519"/>
                </a:moveTo>
                <a:cubicBezTo>
                  <a:pt x="269373" y="1350614"/>
                  <a:pt x="150969" y="1323710"/>
                  <a:pt x="86385" y="1205330"/>
                </a:cubicBezTo>
                <a:cubicBezTo>
                  <a:pt x="21801" y="1086949"/>
                  <a:pt x="3861" y="825077"/>
                  <a:pt x="273" y="667236"/>
                </a:cubicBezTo>
                <a:cubicBezTo>
                  <a:pt x="-3315" y="509395"/>
                  <a:pt x="28977" y="355142"/>
                  <a:pt x="64857" y="258285"/>
                </a:cubicBezTo>
                <a:cubicBezTo>
                  <a:pt x="100737" y="161428"/>
                  <a:pt x="172497" y="121968"/>
                  <a:pt x="215553" y="86095"/>
                </a:cubicBezTo>
                <a:cubicBezTo>
                  <a:pt x="258609" y="50222"/>
                  <a:pt x="280137" y="57397"/>
                  <a:pt x="323193" y="43048"/>
                </a:cubicBezTo>
                <a:cubicBezTo>
                  <a:pt x="366249" y="28699"/>
                  <a:pt x="473888" y="0"/>
                  <a:pt x="473888" y="0"/>
                </a:cubicBezTo>
                <a:lnTo>
                  <a:pt x="473888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prstDash val="sysDash"/>
            <a:headEnd type="none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9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42692"/>
            <a:ext cx="10972800" cy="767276"/>
          </a:xfrm>
        </p:spPr>
        <p:txBody>
          <a:bodyPr/>
          <a:lstStyle/>
          <a:p>
            <a:r>
              <a:rPr lang="en-US" smtClean="0"/>
              <a:t>VAE Architecture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252696" y="2724097"/>
            <a:ext cx="1550013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Encoder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22961" y="4689349"/>
            <a:ext cx="1501352" cy="13406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00FF"/>
                </a:solidFill>
              </a:rPr>
              <a:t>Decoder</a:t>
            </a:r>
          </a:p>
          <a:p>
            <a:pPr algn="ctr"/>
            <a:r>
              <a:rPr lang="en-US" sz="2700" i="1" err="1">
                <a:solidFill>
                  <a:srgbClr val="0000FF"/>
                </a:solidFill>
              </a:rPr>
              <a:t>p</a:t>
            </a:r>
            <a:r>
              <a:rPr lang="en-US" sz="2700" i="1" baseline="-25000" err="1">
                <a:solidFill>
                  <a:srgbClr val="0000FF"/>
                </a:solidFill>
                <a:latin typeface="Times"/>
                <a:cs typeface="Times"/>
              </a:rPr>
              <a:t>θ</a:t>
            </a:r>
            <a:r>
              <a:rPr lang="en-US" sz="2700">
                <a:solidFill>
                  <a:srgbClr val="0000FF"/>
                </a:solidFill>
              </a:rPr>
              <a:t>(</a:t>
            </a:r>
            <a:r>
              <a:rPr lang="en-US" sz="2700" i="1" err="1">
                <a:solidFill>
                  <a:srgbClr val="0000FF"/>
                </a:solidFill>
              </a:rPr>
              <a:t>x</a:t>
            </a:r>
            <a:r>
              <a:rPr lang="en-US" sz="2700" err="1">
                <a:solidFill>
                  <a:srgbClr val="0000FF"/>
                </a:solidFill>
              </a:rPr>
              <a:t>|</a:t>
            </a:r>
            <a:r>
              <a:rPr lang="en-US" sz="2700" i="1" err="1">
                <a:solidFill>
                  <a:srgbClr val="0000FF"/>
                </a:solidFill>
              </a:rPr>
              <a:t>z</a:t>
            </a:r>
            <a:r>
              <a:rPr lang="en-US" sz="270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057" y="2770514"/>
            <a:ext cx="1106725" cy="11315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937" y="4813253"/>
            <a:ext cx="1074490" cy="1143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2673782" y="3363352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01815" y="5367347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500040" y="4801562"/>
            <a:ext cx="400704" cy="11315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/>
              <a:t>z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858210" y="2836446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94759" y="5367347"/>
            <a:ext cx="528203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12288" y="1963163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sp>
        <p:nvSpPr>
          <p:cNvPr id="30" name="Rectangle 29"/>
          <p:cNvSpPr/>
          <p:nvPr/>
        </p:nvSpPr>
        <p:spPr>
          <a:xfrm>
            <a:off x="5407424" y="3729844"/>
            <a:ext cx="400704" cy="11315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859914" y="3574470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851185" y="3544701"/>
            <a:ext cx="528203" cy="41343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53968" y="2836446"/>
            <a:ext cx="504971" cy="34913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970464" y="1439245"/>
          <a:ext cx="1316037" cy="468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7" name="Equation" r:id="rId6" imgW="533400" imgH="190500" progId="Equation.3">
                  <p:embed/>
                </p:oleObj>
              </mc:Choice>
              <mc:Fallback>
                <p:oleObj name="Equation" r:id="rId6" imgW="5334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0464" y="1439245"/>
                        <a:ext cx="1316037" cy="468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121276" y="5053240"/>
          <a:ext cx="942975" cy="424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8" name="Equation" r:id="rId8" imgW="393700" imgH="177800" progId="Equation.3">
                  <p:embed/>
                </p:oleObj>
              </mc:Choice>
              <mc:Fallback>
                <p:oleObj name="Equation" r:id="rId8" imgW="393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1276" y="5053240"/>
                        <a:ext cx="942975" cy="424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6500041" y="2658445"/>
          <a:ext cx="1316037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9" name="Equation" r:id="rId10" imgW="622300" imgH="660400" progId="Equation.3">
                  <p:embed/>
                </p:oleObj>
              </mc:Choice>
              <mc:Fallback>
                <p:oleObj name="Equation" r:id="rId10" imgW="6223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00041" y="2658445"/>
                        <a:ext cx="1316037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371541" y="2658445"/>
            <a:ext cx="1444537" cy="140629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705298" y="4091216"/>
            <a:ext cx="0" cy="70113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66252" y="1985721"/>
            <a:ext cx="349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err="1">
                <a:solidFill>
                  <a:srgbClr val="0000FF"/>
                </a:solidFill>
              </a:rPr>
              <a:t>q</a:t>
            </a:r>
            <a:r>
              <a:rPr lang="en-US" sz="2800" i="1" baseline="-25000" err="1">
                <a:solidFill>
                  <a:srgbClr val="0000FF"/>
                </a:solidFill>
              </a:rPr>
              <a:t>ϕ</a:t>
            </a:r>
            <a:r>
              <a:rPr lang="en-US" sz="2800">
                <a:solidFill>
                  <a:srgbClr val="0000FF"/>
                </a:solidFill>
              </a:rPr>
              <a:t>(</a:t>
            </a:r>
            <a:r>
              <a:rPr lang="en-US" sz="2800" i="1" err="1">
                <a:solidFill>
                  <a:srgbClr val="0000FF"/>
                </a:solidFill>
              </a:rPr>
              <a:t>z</a:t>
            </a:r>
            <a:r>
              <a:rPr lang="en-US" sz="2800" err="1">
                <a:solidFill>
                  <a:srgbClr val="0000FF"/>
                </a:solidFill>
              </a:rPr>
              <a:t>|</a:t>
            </a:r>
            <a:r>
              <a:rPr lang="en-US" sz="2800" i="1" err="1">
                <a:solidFill>
                  <a:srgbClr val="0000FF"/>
                </a:solidFill>
              </a:rPr>
              <a:t>x</a:t>
            </a:r>
            <a:r>
              <a:rPr lang="en-US" sz="280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88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0005"/>
            <a:ext cx="10972800" cy="767276"/>
          </a:xfrm>
        </p:spPr>
        <p:txBody>
          <a:bodyPr/>
          <a:lstStyle/>
          <a:p>
            <a:r>
              <a:rPr lang="en-US" smtClean="0"/>
              <a:t>VAE Loss</a:t>
            </a:r>
            <a:endParaRPr lang="en-US"/>
          </a:p>
        </p:txBody>
      </p:sp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5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01816" y="2130851"/>
            <a:ext cx="4499343" cy="29917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9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957" y="3556415"/>
            <a:ext cx="796534" cy="4670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390005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Loss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5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2254251" y="3171826"/>
          <a:ext cx="75660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6" name="Equation" r:id="rId3" imgW="2743200" imgH="317500" progId="Equation.3">
                  <p:embed/>
                </p:oleObj>
              </mc:Choice>
              <mc:Fallback>
                <p:oleObj name="Equation" r:id="rId3" imgW="2743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1" y="3171826"/>
                        <a:ext cx="75660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37935" y="2779991"/>
            <a:ext cx="317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Reconstruction Loss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6400" y="2340829"/>
            <a:ext cx="3875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Proposal distribution should resemble a Gaussian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021" y="3249492"/>
            <a:ext cx="1227093" cy="65689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957" y="3556415"/>
            <a:ext cx="796534" cy="4670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5057776" y="4328743"/>
          <a:ext cx="2200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7" name="Equation" r:id="rId5" imgW="800100" imgH="215900" progId="Equation.3">
                  <p:embed/>
                </p:oleObj>
              </mc:Choice>
              <mc:Fallback>
                <p:oleObj name="Equation" r:id="rId5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7776" y="4328743"/>
                        <a:ext cx="220027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81284" y="5022561"/>
            <a:ext cx="3875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Variational upper bound on loss we care about!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90005"/>
            <a:ext cx="10972800" cy="767276"/>
          </a:xfrm>
          <a:prstGeom prst="rect">
            <a:avLst/>
          </a:prstGeom>
        </p:spPr>
        <p:txBody>
          <a:bodyPr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mtClean="0"/>
              <a:t>VAE Loss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VAE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Apply stochastic gradient descent</a:t>
            </a:r>
          </a:p>
          <a:p>
            <a:r>
              <a:rPr lang="en-US" smtClean="0"/>
              <a:t>Sampling step not differentiable</a:t>
            </a:r>
          </a:p>
          <a:p>
            <a:r>
              <a:rPr lang="en-US" smtClean="0"/>
              <a:t>Use a re-parameterization trick</a:t>
            </a:r>
          </a:p>
          <a:p>
            <a:pPr lvl="1"/>
            <a:r>
              <a:rPr lang="en-US" smtClean="0"/>
              <a:t>Move sampling to input layer, so that the sampling step is independent of the model</a:t>
            </a:r>
          </a:p>
        </p:txBody>
      </p:sp>
    </p:spTree>
    <p:extLst>
      <p:ext uri="{BB962C8B-B14F-4D97-AF65-F5344CB8AC3E}">
        <p14:creationId xmlns:p14="http://schemas.microsoft.com/office/powerpoint/2010/main" val="10862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A3B06E0C-6A77-B141-B4B9-F37ABC239A89}" vid="{49699E4D-E704-C44D-84C9-5564F56514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UBA</Template>
  <TotalTime>18293</TotalTime>
  <Words>2121</Words>
  <Application>Microsoft Macintosh PowerPoint</Application>
  <PresentationFormat>Widescreen</PresentationFormat>
  <Paragraphs>486</Paragraphs>
  <Slides>107</Slides>
  <Notes>6</Notes>
  <HiddenSlides>5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Calibri</vt:lpstr>
      <vt:lpstr>Cambria Math</vt:lpstr>
      <vt:lpstr>Karla</vt:lpstr>
      <vt:lpstr>Mangal</vt:lpstr>
      <vt:lpstr>Times</vt:lpstr>
      <vt:lpstr>Arial</vt:lpstr>
      <vt:lpstr>GEC_template</vt:lpstr>
      <vt:lpstr>Equation</vt:lpstr>
      <vt:lpstr>Worksheet</vt:lpstr>
      <vt:lpstr>Introduction to Deep Neural Networks for Image Recognition </vt:lpstr>
      <vt:lpstr>Deep Learning Impact</vt:lpstr>
      <vt:lpstr>Recent Evolution in Image Recognition (cont)</vt:lpstr>
      <vt:lpstr>Recent Evolution in Image Recognition</vt:lpstr>
      <vt:lpstr>Recent Evolution in Image Recognition (cont)</vt:lpstr>
      <vt:lpstr>Recent Evolution in Image Recognition (cont)</vt:lpstr>
      <vt:lpstr>Recent Evolution in Image Recognition (cont)</vt:lpstr>
      <vt:lpstr>Recent Evolution in Image Recognition (cont)</vt:lpstr>
      <vt:lpstr>Latest events on Image Recognition</vt:lpstr>
      <vt:lpstr>Latest events on Image Recognition</vt:lpstr>
      <vt:lpstr>Latest events on Image Recognition</vt:lpstr>
      <vt:lpstr>Introduction to Autoencoders and Variational Autoencoders</vt:lpstr>
      <vt:lpstr>Outline </vt:lpstr>
      <vt:lpstr>Neural Networks</vt:lpstr>
      <vt:lpstr>Quick Review. Neural Networks as function approximation.</vt:lpstr>
      <vt:lpstr>Quick Review (cont)</vt:lpstr>
      <vt:lpstr>Quick Review (cont)</vt:lpstr>
      <vt:lpstr>Quick Review (cont)</vt:lpstr>
      <vt:lpstr>Quick Review (cont)</vt:lpstr>
      <vt:lpstr>Quick Review (Network Architectures)</vt:lpstr>
      <vt:lpstr>Quick Review (Network Architectures)</vt:lpstr>
      <vt:lpstr>Quick Review (Network Architectures)</vt:lpstr>
      <vt:lpstr>Quick Review (Network Architectures)</vt:lpstr>
      <vt:lpstr>Quick Review (Network Architectures)</vt:lpstr>
      <vt:lpstr>Representational Learning</vt:lpstr>
      <vt:lpstr>Representational Learning (cont)</vt:lpstr>
      <vt:lpstr>Representational Learning (cont)</vt:lpstr>
      <vt:lpstr>Representational Learning: Supervised Learning</vt:lpstr>
      <vt:lpstr>Representational Learning: Unsupervised Learning</vt:lpstr>
      <vt:lpstr>Representational Learning: Unsupervised Learning</vt:lpstr>
      <vt:lpstr>Autoencoders</vt:lpstr>
      <vt:lpstr>Brief history of encoding/decoding</vt:lpstr>
      <vt:lpstr>Brief history of encoding/decoding (cont)</vt:lpstr>
      <vt:lpstr>What are autoencoders?</vt:lpstr>
      <vt:lpstr>Lossless and Lossy Encoding</vt:lpstr>
      <vt:lpstr>Lossless and Lossy Encoding (cont)</vt:lpstr>
      <vt:lpstr>Representational Learning: Unsupervised Learning</vt:lpstr>
      <vt:lpstr>MP3 and JPG Image Compression</vt:lpstr>
      <vt:lpstr>MP3 and JPG Image Compression(cont)</vt:lpstr>
      <vt:lpstr>The simplest autoencoder </vt:lpstr>
      <vt:lpstr>The simplest autoencoder </vt:lpstr>
      <vt:lpstr>Bottleneck</vt:lpstr>
      <vt:lpstr>Latent variables and latent layer</vt:lpstr>
      <vt:lpstr>Autoencoders in action</vt:lpstr>
      <vt:lpstr>Autoencoders in action (cont)</vt:lpstr>
      <vt:lpstr>Autoencoders in action (cont)</vt:lpstr>
      <vt:lpstr>Autoencoders in action (cont)</vt:lpstr>
      <vt:lpstr>Autoencoders in action (cont)</vt:lpstr>
      <vt:lpstr>A Better autoencoder</vt:lpstr>
      <vt:lpstr>PowerPoint Presentation</vt:lpstr>
      <vt:lpstr>Deeper</vt:lpstr>
      <vt:lpstr>Exploring autoencoders</vt:lpstr>
      <vt:lpstr>Exploring autoencoders (cont)</vt:lpstr>
      <vt:lpstr>Exploring autoencoders (cont)</vt:lpstr>
      <vt:lpstr>Exploring autoencoders (cont)</vt:lpstr>
      <vt:lpstr>Exploring autoencoders (cont)</vt:lpstr>
      <vt:lpstr>Parameter space of autoencoder</vt:lpstr>
      <vt:lpstr>Blending</vt:lpstr>
      <vt:lpstr>Blending (cont)</vt:lpstr>
      <vt:lpstr>Blending (cont)</vt:lpstr>
      <vt:lpstr>Content blending</vt:lpstr>
      <vt:lpstr>Parametric or representation blending </vt:lpstr>
      <vt:lpstr>Blending in compressed representation</vt:lpstr>
      <vt:lpstr>Blending Latent Variables</vt:lpstr>
      <vt:lpstr>Blending Latent Variables (cont)</vt:lpstr>
      <vt:lpstr>Applying to novel input</vt:lpstr>
      <vt:lpstr>Convolutional Autoencoders</vt:lpstr>
      <vt:lpstr>Denoising</vt:lpstr>
      <vt:lpstr>Denoising (cont)</vt:lpstr>
      <vt:lpstr>Variational Autoencoders</vt:lpstr>
      <vt:lpstr>Problems with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Variational Autoencoders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Blending Latent Variables</vt:lpstr>
      <vt:lpstr>VAE Likelihood</vt:lpstr>
      <vt:lpstr>VAE Likelihood</vt:lpstr>
      <vt:lpstr>VAE Architecture</vt:lpstr>
      <vt:lpstr>VAE Loss</vt:lpstr>
      <vt:lpstr>PowerPoint Presentation</vt:lpstr>
      <vt:lpstr>PowerPoint Presentation</vt:lpstr>
      <vt:lpstr>Training VAE</vt:lpstr>
      <vt:lpstr>Reparametrization Trick</vt:lpstr>
      <vt:lpstr>Reparametrization Trick</vt:lpstr>
      <vt:lpstr>Reparametrization Trick</vt:lpstr>
      <vt:lpstr>Training VAE</vt:lpstr>
      <vt:lpstr>Parameter space VAE</vt:lpstr>
      <vt:lpstr>Training VAE</vt:lpstr>
      <vt:lpstr>Parameter space VAE</vt:lpstr>
      <vt:lpstr>Contributors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239</cp:revision>
  <dcterms:created xsi:type="dcterms:W3CDTF">2018-06-13T00:26:17Z</dcterms:created>
  <dcterms:modified xsi:type="dcterms:W3CDTF">2019-01-23T06:21:26Z</dcterms:modified>
</cp:coreProperties>
</file>